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1" r:id="rId6"/>
    <p:sldMasterId id="2147483753" r:id="rId7"/>
    <p:sldMasterId id="2147483772" r:id="rId8"/>
    <p:sldMasterId id="2147483774" r:id="rId9"/>
  </p:sldMasterIdLst>
  <p:notesMasterIdLst>
    <p:notesMasterId r:id="rId39"/>
  </p:notesMasterIdLst>
  <p:handoutMasterIdLst>
    <p:handoutMasterId r:id="rId40"/>
  </p:handoutMasterIdLst>
  <p:sldIdLst>
    <p:sldId id="401" r:id="rId10"/>
    <p:sldId id="384" r:id="rId11"/>
    <p:sldId id="385" r:id="rId12"/>
    <p:sldId id="386" r:id="rId13"/>
    <p:sldId id="365" r:id="rId14"/>
    <p:sldId id="367" r:id="rId15"/>
    <p:sldId id="396" r:id="rId16"/>
    <p:sldId id="387" r:id="rId17"/>
    <p:sldId id="369" r:id="rId18"/>
    <p:sldId id="371" r:id="rId19"/>
    <p:sldId id="382" r:id="rId20"/>
    <p:sldId id="397" r:id="rId21"/>
    <p:sldId id="388" r:id="rId22"/>
    <p:sldId id="373" r:id="rId23"/>
    <p:sldId id="374" r:id="rId24"/>
    <p:sldId id="398" r:id="rId25"/>
    <p:sldId id="395" r:id="rId26"/>
    <p:sldId id="376" r:id="rId27"/>
    <p:sldId id="383" r:id="rId28"/>
    <p:sldId id="378" r:id="rId29"/>
    <p:sldId id="379" r:id="rId30"/>
    <p:sldId id="380" r:id="rId31"/>
    <p:sldId id="399" r:id="rId32"/>
    <p:sldId id="393" r:id="rId33"/>
    <p:sldId id="344" r:id="rId34"/>
    <p:sldId id="345" r:id="rId35"/>
    <p:sldId id="400" r:id="rId36"/>
    <p:sldId id="390" r:id="rId37"/>
    <p:sldId id="392"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C425"/>
    <a:srgbClr val="429A16"/>
    <a:srgbClr val="292929"/>
    <a:srgbClr val="000000"/>
    <a:srgbClr val="FFFFFF"/>
    <a:srgbClr val="F8F8F8"/>
    <a:srgbClr val="03C2F1"/>
    <a:srgbClr val="F8F57B"/>
    <a:srgbClr val="59D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4526" autoAdjust="0"/>
  </p:normalViewPr>
  <p:slideViewPr>
    <p:cSldViewPr snapToObjects="1">
      <p:cViewPr varScale="1">
        <p:scale>
          <a:sx n="62" d="100"/>
          <a:sy n="62" d="100"/>
        </p:scale>
        <p:origin x="-768"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80" d="100"/>
        <a:sy n="80" d="100"/>
      </p:scale>
      <p:origin x="0" y="0"/>
    </p:cViewPr>
  </p:sorterViewPr>
  <p:notesViewPr>
    <p:cSldViewPr snapToObjects="1"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10/18/2011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10/18/2011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10/18/2011 12:54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9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10/18/2011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23</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10/18/2011 12:54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72830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629129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10/18/2011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10/18/2011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10/18/2011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10/18/2011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1187" y="2348881"/>
            <a:ext cx="10360501" cy="1470025"/>
          </a:xfrm>
        </p:spPr>
        <p:txBody>
          <a:bodyPr/>
          <a:lstStyle>
            <a:lvl1pPr>
              <a:defRPr>
                <a:solidFill>
                  <a:schemeClr val="bg1"/>
                </a:solidFill>
              </a:defRPr>
            </a:lvl1pPr>
          </a:lstStyle>
          <a:p>
            <a:r>
              <a:rPr lang="en-US" smtClean="0"/>
              <a:t>Click to edit Master title style</a:t>
            </a:r>
            <a:endParaRPr lang="en-AU"/>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bg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4" cy="1002082"/>
          </a:xfrm>
        </p:spPr>
        <p:txBody>
          <a:bodyPr/>
          <a:lstStyle>
            <a:lvl1pPr>
              <a:defRPr>
                <a:solidFill>
                  <a:schemeClr val="bg1"/>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250521" y="1102290"/>
            <a:ext cx="11786991" cy="5173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descr="102679_TEMPLATE_16.9(2).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p:nvPr>
        </p:nvSpPr>
        <p:spPr>
          <a:xfrm>
            <a:off x="5013" y="0"/>
            <a:ext cx="12178800" cy="1102290"/>
          </a:xfrm>
        </p:spPr>
        <p:txBody>
          <a:bodyPr anchor="t"/>
          <a:lstStyle>
            <a:lvl1pPr>
              <a:defRPr>
                <a:solidFill>
                  <a:schemeClr val="bg1"/>
                </a:solidFill>
              </a:defRPr>
            </a:lvl1pPr>
          </a:lstStyle>
          <a:p>
            <a:r>
              <a:rPr lang="en-US" smtClean="0"/>
              <a:t>Click to edit Master title style</a:t>
            </a:r>
            <a:endParaRPr lang="en-AU" dirty="0"/>
          </a:p>
        </p:txBody>
      </p:sp>
      <p:sp>
        <p:nvSpPr>
          <p:cNvPr id="3" name="Content Placeholder 2"/>
          <p:cNvSpPr>
            <a:spLocks noGrp="1"/>
          </p:cNvSpPr>
          <p:nvPr>
            <p:ph idx="1"/>
          </p:nvPr>
        </p:nvSpPr>
        <p:spPr>
          <a:xfrm>
            <a:off x="609441" y="1816275"/>
            <a:ext cx="10969943" cy="4910202"/>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102679_TEMPLATE_16.9(3).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hasCustomPrompt="1"/>
          </p:nvPr>
        </p:nvSpPr>
        <p:spPr>
          <a:xfrm>
            <a:off x="962833" y="4406901"/>
            <a:ext cx="10360501" cy="1362075"/>
          </a:xfrm>
        </p:spPr>
        <p:txBody>
          <a:bodyPr anchor="t"/>
          <a:lstStyle>
            <a:lvl1pPr algn="l">
              <a:defRPr sz="5300" b="1" cap="all">
                <a:solidFill>
                  <a:schemeClr val="bg1"/>
                </a:solidFill>
              </a:defRPr>
            </a:lvl1pPr>
          </a:lstStyle>
          <a:p>
            <a:r>
              <a:rPr lang="en-US" dirty="0" smtClean="0"/>
              <a:t>Click to edit Master </a:t>
            </a:r>
            <a:br>
              <a:rPr lang="en-US" dirty="0" smtClean="0"/>
            </a:br>
            <a:r>
              <a:rPr lang="en-US" dirty="0" smtClean="0"/>
              <a:t>title style</a:t>
            </a:r>
            <a:endParaRPr lang="en-AU"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bg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pic>
        <p:nvPicPr>
          <p:cNvPr id="9" name="Picture 8" descr="Tech·Ed_LOGO.png"/>
          <p:cNvPicPr>
            <a:picLocks noChangeAspect="1"/>
          </p:cNvPicPr>
          <p:nvPr/>
        </p:nvPicPr>
        <p:blipFill>
          <a:blip r:embed="rId3"/>
          <a:stretch>
            <a:fillRect/>
          </a:stretch>
        </p:blipFill>
        <p:spPr>
          <a:xfrm>
            <a:off x="8024310" y="787400"/>
            <a:ext cx="3263046" cy="132768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1268760"/>
          </a:xfrm>
        </p:spPr>
        <p:txBody>
          <a:bodyPr vert="horz" lIns="121899" tIns="60949" rIns="121899" bIns="60949" rtlCol="0" anchor="t">
            <a:normAutofit/>
          </a:bodyPr>
          <a:lstStyle>
            <a:lvl1pPr>
              <a:defRPr lang="en-AU"/>
            </a:lvl1pPr>
          </a:lstStyle>
          <a:p>
            <a:pPr lvl="0"/>
            <a:r>
              <a:rPr lang="en-US" smtClean="0"/>
              <a:t>Click to edit Master title style</a:t>
            </a:r>
            <a:endParaRPr lang="en-AU"/>
          </a:p>
        </p:txBody>
      </p:sp>
      <p:sp>
        <p:nvSpPr>
          <p:cNvPr id="3" name="Content Placeholder 2"/>
          <p:cNvSpPr>
            <a:spLocks noGrp="1"/>
          </p:cNvSpPr>
          <p:nvPr>
            <p:ph sz="half" idx="1"/>
          </p:nvPr>
        </p:nvSpPr>
        <p:spPr>
          <a:xfrm>
            <a:off x="333772" y="1268761"/>
            <a:ext cx="5659067" cy="4857404"/>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5986" y="1268761"/>
            <a:ext cx="5659066" cy="485740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1262713"/>
          </a:xfrm>
        </p:spPr>
        <p:txBody>
          <a:bodyPr anchor="t"/>
          <a:lstStyle>
            <a:lvl1pPr>
              <a:defRPr>
                <a:solidFill>
                  <a:schemeClr val="bg1"/>
                </a:solidFill>
              </a:defRPr>
            </a:lvl1pPr>
          </a:lstStyle>
          <a:p>
            <a:r>
              <a:rPr lang="en-US" smtClean="0"/>
              <a:t>Click to edit Master title style</a:t>
            </a:r>
            <a:endParaRPr lang="en-AU"/>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AU"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102679_TEMPLATE_16.9(3).jpg"/>
          <p:cNvPicPr>
            <a:picLocks noChangeAspect="1"/>
          </p:cNvPicPr>
          <p:nvPr/>
        </p:nvPicPr>
        <p:blipFill>
          <a:blip r:embed="rId2"/>
          <a:stretch>
            <a:fillRect/>
          </a:stretch>
        </p:blipFill>
        <p:spPr>
          <a:xfrm>
            <a:off x="5012" y="0"/>
            <a:ext cx="12178801" cy="6858000"/>
          </a:xfrm>
          <a:prstGeom prst="rect">
            <a:avLst/>
          </a:prstGeom>
        </p:spPr>
      </p:pic>
      <p:pic>
        <p:nvPicPr>
          <p:cNvPr id="4" name="Picture 3" descr="Tech·Ed_LOGO.png"/>
          <p:cNvPicPr>
            <a:picLocks noChangeAspect="1"/>
          </p:cNvPicPr>
          <p:nvPr/>
        </p:nvPicPr>
        <p:blipFill>
          <a:blip r:embed="rId3"/>
          <a:stretch>
            <a:fillRect/>
          </a:stretch>
        </p:blipFill>
        <p:spPr>
          <a:xfrm>
            <a:off x="1320455" y="1905000"/>
            <a:ext cx="6492236" cy="2641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FFC000">
                    <a:alpha val="99000"/>
                  </a:srgb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marL="714375" indent="-714375">
              <a:lnSpc>
                <a:spcPct val="90000"/>
              </a:lnSpc>
              <a:defRPr sz="5400">
                <a:solidFill>
                  <a:srgbClr val="FFFFFF"/>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8"/>
            <a:ext cx="10360501" cy="1470025"/>
          </a:xfrm>
        </p:spPr>
        <p:txBody>
          <a:bodyPr/>
          <a:lstStyle>
            <a:lvl1pPr algn="ctr">
              <a:defRPr>
                <a:solidFill>
                  <a:schemeClr val="bg1"/>
                </a:solidFill>
              </a:defRPr>
            </a:lvl1p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bg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670079563"/>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0"/>
            <a:ext cx="11579384" cy="1508787"/>
          </a:xfrm>
        </p:spPr>
        <p:txBody>
          <a:bodyPr/>
          <a:lstStyle/>
          <a:p>
            <a:r>
              <a:rPr lang="en-US" smtClean="0"/>
              <a:t>Click to edit Master title style</a:t>
            </a:r>
            <a:endParaRPr lang="en-US"/>
          </a:p>
        </p:txBody>
      </p:sp>
      <p:sp>
        <p:nvSpPr>
          <p:cNvPr id="3" name="Content Placeholder 2"/>
          <p:cNvSpPr>
            <a:spLocks noGrp="1"/>
          </p:cNvSpPr>
          <p:nvPr>
            <p:ph idx="1"/>
          </p:nvPr>
        </p:nvSpPr>
        <p:spPr>
          <a:xfrm>
            <a:off x="609441" y="1600201"/>
            <a:ext cx="10969943" cy="5257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56790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7" name="Rectangle 6"/>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09441" y="1600200"/>
            <a:ext cx="10969943" cy="5257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
        <p:nvSpPr>
          <p:cNvPr id="6" name="Rectangle 5"/>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Tree>
    <p:extLst>
      <p:ext uri="{BB962C8B-B14F-4D97-AF65-F5344CB8AC3E}">
        <p14:creationId xmlns:p14="http://schemas.microsoft.com/office/powerpoint/2010/main" val="3591742777"/>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bg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9841657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525779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5257799"/>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916965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White">
    <p:spTree>
      <p:nvGrpSpPr>
        <p:cNvPr id="1" name=""/>
        <p:cNvGrpSpPr/>
        <p:nvPr/>
      </p:nvGrpSpPr>
      <p:grpSpPr>
        <a:xfrm>
          <a:off x="0" y="0"/>
          <a:ext cx="0" cy="0"/>
          <a:chOff x="0" y="0"/>
          <a:chExt cx="0" cy="0"/>
        </a:xfrm>
      </p:grpSpPr>
      <p:sp>
        <p:nvSpPr>
          <p:cNvPr id="8" name="Rectangle 7"/>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0"/>
            <a:ext cx="5383398" cy="5257800"/>
          </a:xfrm>
        </p:spPr>
        <p:txBody>
          <a:bodyPr/>
          <a:lstStyle>
            <a:lvl1pPr>
              <a:defRPr sz="3700">
                <a:solidFill>
                  <a:schemeClr val="tx1"/>
                </a:solidFill>
              </a:defRPr>
            </a:lvl1pPr>
            <a:lvl2pPr>
              <a:defRPr sz="3200">
                <a:solidFill>
                  <a:schemeClr val="tx1"/>
                </a:solidFill>
              </a:defRPr>
            </a:lvl2pPr>
            <a:lvl3pPr>
              <a:defRPr sz="27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0"/>
            <a:ext cx="5383398" cy="5257800"/>
          </a:xfrm>
        </p:spPr>
        <p:txBody>
          <a:bodyPr/>
          <a:lstStyle>
            <a:lvl1pPr>
              <a:defRPr sz="3700">
                <a:solidFill>
                  <a:schemeClr val="tx1"/>
                </a:solidFill>
              </a:defRPr>
            </a:lvl1pPr>
            <a:lvl2pPr>
              <a:defRPr sz="3200">
                <a:solidFill>
                  <a:schemeClr val="tx1"/>
                </a:solidFill>
              </a:defRPr>
            </a:lvl2pPr>
            <a:lvl3pPr>
              <a:defRPr sz="2700">
                <a:solidFill>
                  <a:schemeClr val="tx1"/>
                </a:solidFill>
              </a:defRPr>
            </a:lvl3pPr>
            <a:lvl4pPr>
              <a:defRPr sz="2400">
                <a:solidFill>
                  <a:schemeClr val="tx1"/>
                </a:solidFill>
              </a:defRPr>
            </a:lvl4pPr>
            <a:lvl5pPr>
              <a:defRPr sz="2400">
                <a:solidFill>
                  <a:schemeClr val="tx1"/>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
        <p:nvSpPr>
          <p:cNvPr id="7" name="Rectangle 6"/>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Tree>
    <p:extLst>
      <p:ext uri="{BB962C8B-B14F-4D97-AF65-F5344CB8AC3E}">
        <p14:creationId xmlns:p14="http://schemas.microsoft.com/office/powerpoint/2010/main" val="107219652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4683125"/>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8"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1758" y="2174875"/>
            <a:ext cx="5387630" cy="4683125"/>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213779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White">
    <p:spTree>
      <p:nvGrpSpPr>
        <p:cNvPr id="1" name=""/>
        <p:cNvGrpSpPr/>
        <p:nvPr/>
      </p:nvGrpSpPr>
      <p:grpSpPr>
        <a:xfrm>
          <a:off x="0" y="0"/>
          <a:ext cx="0" cy="0"/>
          <a:chOff x="0" y="0"/>
          <a:chExt cx="0" cy="0"/>
        </a:xfrm>
      </p:grpSpPr>
      <p:sp>
        <p:nvSpPr>
          <p:cNvPr id="10" name="Rectangle 9"/>
          <p:cNvSpPr/>
          <p:nvPr/>
        </p:nvSpPr>
        <p:spPr>
          <a:xfrm>
            <a:off x="0" y="1524000"/>
            <a:ext cx="12188825"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solidFill>
                <a:schemeClr val="tx1"/>
              </a:soli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4683125"/>
          </a:xfrm>
        </p:spPr>
        <p:txBody>
          <a:bodyPr/>
          <a:lstStyle>
            <a:lvl1pPr>
              <a:defRPr sz="3200">
                <a:solidFill>
                  <a:schemeClr val="tx1"/>
                </a:solidFill>
              </a:defRPr>
            </a:lvl1pPr>
            <a:lvl2pPr>
              <a:defRPr sz="2700">
                <a:solidFill>
                  <a:schemeClr val="tx1"/>
                </a:solidFill>
              </a:defRPr>
            </a:lvl2pPr>
            <a:lvl3pPr>
              <a:defRPr sz="2400">
                <a:solidFill>
                  <a:schemeClr val="tx1"/>
                </a:solidFill>
              </a:defRPr>
            </a:lvl3pPr>
            <a:lvl4pPr>
              <a:defRPr sz="2100">
                <a:solidFill>
                  <a:schemeClr val="tx1"/>
                </a:solidFill>
              </a:defRPr>
            </a:lvl4pPr>
            <a:lvl5pPr>
              <a:defRPr sz="2100">
                <a:solidFill>
                  <a:schemeClr val="tx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8" y="1535113"/>
            <a:ext cx="5387630" cy="639763"/>
          </a:xfrm>
        </p:spPr>
        <p:txBody>
          <a:bodyPr anchor="b"/>
          <a:lstStyle>
            <a:lvl1pPr marL="0" indent="0">
              <a:buNone/>
              <a:defRPr sz="3200" b="1">
                <a:solidFill>
                  <a:schemeClr val="tx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1758" y="2174875"/>
            <a:ext cx="5387630" cy="4683125"/>
          </a:xfrm>
        </p:spPr>
        <p:txBody>
          <a:bodyPr/>
          <a:lstStyle>
            <a:lvl1pPr>
              <a:defRPr sz="3200">
                <a:solidFill>
                  <a:schemeClr val="tx1"/>
                </a:solidFill>
              </a:defRPr>
            </a:lvl1pPr>
            <a:lvl2pPr>
              <a:defRPr sz="2700">
                <a:solidFill>
                  <a:schemeClr val="tx1"/>
                </a:solidFill>
              </a:defRPr>
            </a:lvl2pPr>
            <a:lvl3pPr>
              <a:defRPr sz="2400">
                <a:solidFill>
                  <a:schemeClr val="tx1"/>
                </a:solidFill>
              </a:defRPr>
            </a:lvl3pPr>
            <a:lvl4pPr>
              <a:defRPr sz="2100">
                <a:solidFill>
                  <a:schemeClr val="tx1"/>
                </a:solidFill>
              </a:defRPr>
            </a:lvl4pPr>
            <a:lvl5pPr>
              <a:defRPr sz="2100">
                <a:solidFill>
                  <a:schemeClr val="tx1"/>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Rectangle 7"/>
          <p:cNvSpPr/>
          <p:nvPr/>
        </p:nvSpPr>
        <p:spPr>
          <a:xfrm>
            <a:off x="0" y="1524000"/>
            <a:ext cx="12188825"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solidFill>
                <a:schemeClr val="tx1"/>
              </a:solidFill>
            </a:endParaRPr>
          </a:p>
        </p:txBody>
      </p:sp>
      <p:sp>
        <p:nvSpPr>
          <p:cNvPr id="9" name="Rectangle 8"/>
          <p:cNvSpPr/>
          <p:nvPr/>
        </p:nvSpPr>
        <p:spPr>
          <a:xfrm>
            <a:off x="0" y="1524000"/>
            <a:ext cx="12188825"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solidFill>
                <a:schemeClr val="tx1"/>
              </a:solidFill>
            </a:endParaRPr>
          </a:p>
        </p:txBody>
      </p:sp>
    </p:spTree>
    <p:extLst>
      <p:ext uri="{BB962C8B-B14F-4D97-AF65-F5344CB8AC3E}">
        <p14:creationId xmlns:p14="http://schemas.microsoft.com/office/powerpoint/2010/main" val="41854071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3816419"/>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Tree>
    <p:extLst>
      <p:ext uri="{BB962C8B-B14F-4D97-AF65-F5344CB8AC3E}">
        <p14:creationId xmlns:p14="http://schemas.microsoft.com/office/powerpoint/2010/main" val="36681142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
        <p:nvSpPr>
          <p:cNvPr id="8" name="Text Placeholder 7"/>
          <p:cNvSpPr>
            <a:spLocks noGrp="1"/>
          </p:cNvSpPr>
          <p:nvPr>
            <p:ph type="body" sz="quarter" idx="10"/>
          </p:nvPr>
        </p:nvSpPr>
        <p:spPr>
          <a:xfrm>
            <a:off x="0" y="1600200"/>
            <a:ext cx="12188825" cy="5257800"/>
          </a:xfrm>
        </p:spPr>
        <p:txBody>
          <a:bodyPr>
            <a:normAutofit/>
          </a:bodyPr>
          <a:lstStyle>
            <a:lvl1pPr marL="0" indent="0">
              <a:buFontTx/>
              <a:buNone/>
              <a:defRPr sz="2100">
                <a:solidFill>
                  <a:schemeClr val="tx1"/>
                </a:solidFill>
                <a:latin typeface="Consolas" pitchFamily="49" charset="0"/>
                <a:cs typeface="Consolas" pitchFamily="49" charset="0"/>
              </a:defRPr>
            </a:lvl1pPr>
            <a:lvl2pPr marL="609493" indent="0">
              <a:buFontTx/>
              <a:buNone/>
              <a:defRPr>
                <a:solidFill>
                  <a:schemeClr val="tx1"/>
                </a:solidFill>
              </a:defRPr>
            </a:lvl2pPr>
            <a:lvl3pPr marL="1218987" indent="0">
              <a:buFontTx/>
              <a:buNone/>
              <a:defRPr>
                <a:solidFill>
                  <a:schemeClr val="tx1"/>
                </a:solidFill>
              </a:defRPr>
            </a:lvl3pPr>
            <a:lvl4pPr marL="1828480" indent="0">
              <a:buFontTx/>
              <a:buNone/>
              <a:defRPr>
                <a:solidFill>
                  <a:schemeClr val="tx1"/>
                </a:solidFill>
              </a:defRPr>
            </a:lvl4pPr>
            <a:lvl5pPr marL="2437973" indent="0">
              <a:buFontTx/>
              <a:buNone/>
              <a:defRPr>
                <a:solidFill>
                  <a:schemeClr val="tx1"/>
                </a:solidFill>
              </a:defRPr>
            </a:lvl5pPr>
          </a:lstStyle>
          <a:p>
            <a:pPr lvl="0"/>
            <a:r>
              <a:rPr lang="en-US" smtClean="0"/>
              <a:t>Click to edit Master text styles</a:t>
            </a:r>
          </a:p>
        </p:txBody>
      </p:sp>
      <p:sp>
        <p:nvSpPr>
          <p:cNvPr id="5" name="Rectangle 4"/>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
        <p:nvSpPr>
          <p:cNvPr id="7" name="Rectangle 6"/>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Tree>
    <p:extLst>
      <p:ext uri="{BB962C8B-B14F-4D97-AF65-F5344CB8AC3E}">
        <p14:creationId xmlns:p14="http://schemas.microsoft.com/office/powerpoint/2010/main" val="90962482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4128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6" y="0"/>
            <a:ext cx="4010039" cy="1508787"/>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5492" y="1604797"/>
            <a:ext cx="6813892" cy="5184576"/>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446" y="1604797"/>
            <a:ext cx="4010039" cy="5184576"/>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extLst>
      <p:ext uri="{BB962C8B-B14F-4D97-AF65-F5344CB8AC3E}">
        <p14:creationId xmlns:p14="http://schemas.microsoft.com/office/powerpoint/2010/main" val="4009170749"/>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1"/>
            <a:ext cx="7313295" cy="566739"/>
          </a:xfrm>
        </p:spPr>
        <p:txBody>
          <a:bodyPr anchor="b"/>
          <a:lstStyle>
            <a:lvl1pPr algn="l">
              <a:defRPr sz="2700" b="1">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a:p>
        </p:txBody>
      </p:sp>
      <p:sp>
        <p:nvSpPr>
          <p:cNvPr id="4" name="Text Placeholder 3"/>
          <p:cNvSpPr>
            <a:spLocks noGrp="1"/>
          </p:cNvSpPr>
          <p:nvPr>
            <p:ph type="body" sz="half" idx="2"/>
          </p:nvPr>
        </p:nvSpPr>
        <p:spPr>
          <a:xfrm>
            <a:off x="2389095" y="5367339"/>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extLst>
      <p:ext uri="{BB962C8B-B14F-4D97-AF65-F5344CB8AC3E}">
        <p14:creationId xmlns:p14="http://schemas.microsoft.com/office/powerpoint/2010/main" val="106657845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24544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3">
            <a:lum/>
          </a:blip>
          <a:srcRect/>
          <a:stretch>
            <a:fillRect t="-6000" b="-5000"/>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1"/>
            <a:ext cx="10242551"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3" normalizeH="0" baseline="0" noProof="0" dirty="0" smtClean="0">
                <a:ln w="11430"/>
                <a:solidFill>
                  <a:srgbClr val="FFFF00">
                    <a:alpha val="99000"/>
                  </a:srgb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5"/>
            <a:ext cx="10537011" cy="1523495"/>
          </a:xfrm>
        </p:spPr>
        <p:txBody>
          <a:bodyPr anchor="ctr" anchorCtr="0">
            <a:noAutofit/>
          </a:bodyPr>
          <a:lstStyle>
            <a:lvl1pPr marL="720695" indent="-720695">
              <a:lnSpc>
                <a:spcPct val="90000"/>
              </a:lnSpc>
              <a:defRPr sz="5900">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836613" y="4191001"/>
            <a:ext cx="9323389" cy="461665"/>
          </a:xfrm>
        </p:spPr>
        <p:txBody>
          <a:bodyPr>
            <a:noAutofit/>
          </a:bodyPr>
          <a:lstStyle>
            <a:lvl1pPr marL="0" indent="0" algn="l">
              <a:lnSpc>
                <a:spcPct val="90000"/>
              </a:lnSpc>
              <a:spcBef>
                <a:spcPts val="0"/>
              </a:spcBef>
              <a:buNone/>
              <a:defRPr>
                <a:solidFill>
                  <a:schemeClr val="bg1"/>
                </a:soli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1664219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
        <p:nvSpPr>
          <p:cNvPr id="6" name="Rectangle 5"/>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
        <p:nvSpPr>
          <p:cNvPr id="8" name="Text Placeholder 7"/>
          <p:cNvSpPr>
            <a:spLocks noGrp="1"/>
          </p:cNvSpPr>
          <p:nvPr>
            <p:ph type="body" sz="quarter" idx="10"/>
          </p:nvPr>
        </p:nvSpPr>
        <p:spPr>
          <a:xfrm>
            <a:off x="0" y="1600200"/>
            <a:ext cx="12188825" cy="5257800"/>
          </a:xfrm>
        </p:spPr>
        <p:txBody>
          <a:bodyPr>
            <a:normAutofit/>
          </a:bodyPr>
          <a:lstStyle>
            <a:lvl1pPr marL="0" indent="0">
              <a:buFontTx/>
              <a:buNone/>
              <a:defRPr sz="2100">
                <a:solidFill>
                  <a:schemeClr val="tx1"/>
                </a:solidFill>
                <a:latin typeface="Consolas" pitchFamily="49" charset="0"/>
                <a:cs typeface="Consolas" pitchFamily="49" charset="0"/>
              </a:defRPr>
            </a:lvl1pPr>
            <a:lvl2pPr marL="609493" indent="0">
              <a:buFontTx/>
              <a:buNone/>
              <a:defRPr>
                <a:solidFill>
                  <a:schemeClr val="tx1"/>
                </a:solidFill>
              </a:defRPr>
            </a:lvl2pPr>
            <a:lvl3pPr marL="1218987" indent="0">
              <a:buFontTx/>
              <a:buNone/>
              <a:defRPr>
                <a:solidFill>
                  <a:schemeClr val="tx1"/>
                </a:solidFill>
              </a:defRPr>
            </a:lvl3pPr>
            <a:lvl4pPr marL="1828480" indent="0">
              <a:buFontTx/>
              <a:buNone/>
              <a:defRPr>
                <a:solidFill>
                  <a:schemeClr val="tx1"/>
                </a:solidFill>
              </a:defRPr>
            </a:lvl4pPr>
            <a:lvl5pPr marL="2437973" indent="0">
              <a:buFontTx/>
              <a:buNone/>
              <a:defRPr>
                <a:solidFill>
                  <a:schemeClr val="tx1"/>
                </a:solidFill>
              </a:defRPr>
            </a:lvl5pPr>
          </a:lstStyle>
          <a:p>
            <a:pPr lvl="0"/>
            <a:r>
              <a:rPr lang="en-US" smtClean="0"/>
              <a:t>Click to edit Master text styles</a:t>
            </a:r>
          </a:p>
        </p:txBody>
      </p:sp>
      <p:sp>
        <p:nvSpPr>
          <p:cNvPr id="5" name="Rectangle 4"/>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Tree>
    <p:extLst>
      <p:ext uri="{BB962C8B-B14F-4D97-AF65-F5344CB8AC3E}">
        <p14:creationId xmlns:p14="http://schemas.microsoft.com/office/powerpoint/2010/main" val="90962482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1_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24544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ackground slide">
    <p:spTree>
      <p:nvGrpSpPr>
        <p:cNvPr id="1" name=""/>
        <p:cNvGrpSpPr/>
        <p:nvPr/>
      </p:nvGrpSpPr>
      <p:grpSpPr>
        <a:xfrm>
          <a:off x="0" y="0"/>
          <a:ext cx="0" cy="0"/>
          <a:chOff x="0" y="0"/>
          <a:chExt cx="0" cy="0"/>
        </a:xfrm>
      </p:grpSpPr>
      <p:sp>
        <p:nvSpPr>
          <p:cNvPr id="4" name="Title 3"/>
          <p:cNvSpPr>
            <a:spLocks noGrp="1"/>
          </p:cNvSpPr>
          <p:nvPr>
            <p:ph type="title"/>
          </p:nvPr>
        </p:nvSpPr>
        <p:spPr>
          <a:xfrm>
            <a:off x="609441" y="0"/>
            <a:ext cx="10969943" cy="1508787"/>
          </a:xfrm>
          <a:prstGeom prst="rect">
            <a:avLst/>
          </a:prstGeom>
        </p:spPr>
        <p:txBody>
          <a:bodyPr vert="horz"/>
          <a:lstStyle>
            <a:lvl1pPr algn="l">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3681675331"/>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Rectangle 5"/>
          <p:cNvSpPr/>
          <p:nvPr/>
        </p:nvSpPr>
        <p:spPr>
          <a:xfrm>
            <a:off x="0" y="1600200"/>
            <a:ext cx="12188825"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l"/>
            <a:endParaRPr lang="en-AU" dirty="0">
              <a:solidFill>
                <a:schemeClr val="tx1"/>
              </a:solidFill>
              <a:latin typeface="Consolas" pitchFamily="49" charset="0"/>
              <a:cs typeface="Consolas" pitchFamily="49" charset="0"/>
            </a:endParaRPr>
          </a:p>
        </p:txBody>
      </p:sp>
      <p:sp>
        <p:nvSpPr>
          <p:cNvPr id="8" name="Text Placeholder 7"/>
          <p:cNvSpPr>
            <a:spLocks noGrp="1"/>
          </p:cNvSpPr>
          <p:nvPr>
            <p:ph type="body" sz="quarter" idx="10"/>
          </p:nvPr>
        </p:nvSpPr>
        <p:spPr>
          <a:xfrm>
            <a:off x="0" y="1600200"/>
            <a:ext cx="12188825" cy="5257800"/>
          </a:xfrm>
        </p:spPr>
        <p:txBody>
          <a:bodyPr>
            <a:normAutofit/>
          </a:bodyPr>
          <a:lstStyle>
            <a:lvl1pPr marL="0" indent="0">
              <a:buFontTx/>
              <a:buNone/>
              <a:defRPr sz="2100">
                <a:solidFill>
                  <a:schemeClr val="tx1"/>
                </a:solidFill>
                <a:latin typeface="Consolas" pitchFamily="49" charset="0"/>
                <a:cs typeface="Consolas" pitchFamily="49" charset="0"/>
              </a:defRPr>
            </a:lvl1pPr>
            <a:lvl2pPr marL="609493" indent="0">
              <a:buFontTx/>
              <a:buNone/>
              <a:defRPr>
                <a:solidFill>
                  <a:schemeClr val="tx1"/>
                </a:solidFill>
              </a:defRPr>
            </a:lvl2pPr>
            <a:lvl3pPr marL="1218987" indent="0">
              <a:buFontTx/>
              <a:buNone/>
              <a:defRPr>
                <a:solidFill>
                  <a:schemeClr val="tx1"/>
                </a:solidFill>
              </a:defRPr>
            </a:lvl3pPr>
            <a:lvl4pPr marL="1828480" indent="0">
              <a:buFontTx/>
              <a:buNone/>
              <a:defRPr>
                <a:solidFill>
                  <a:schemeClr val="tx1"/>
                </a:solidFill>
              </a:defRPr>
            </a:lvl4pPr>
            <a:lvl5pPr marL="2437973" indent="0">
              <a:buFontTx/>
              <a:buNone/>
              <a:defRPr>
                <a:solidFill>
                  <a:schemeClr val="tx1"/>
                </a:solidFill>
              </a:defRPr>
            </a:lvl5pPr>
          </a:lstStyle>
          <a:p>
            <a:pPr lvl="0"/>
            <a:r>
              <a:rPr lang="en-US" smtClean="0"/>
              <a:t>Click to edit Master text styles</a:t>
            </a:r>
          </a:p>
        </p:txBody>
      </p:sp>
    </p:spTree>
    <p:extLst>
      <p:ext uri="{BB962C8B-B14F-4D97-AF65-F5344CB8AC3E}">
        <p14:creationId xmlns:p14="http://schemas.microsoft.com/office/powerpoint/2010/main" val="90962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2454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Demo, Video etc. &quot;special&quot; slides">
    <p:bg>
      <p:bgPr>
        <a:blipFill dpi="0" rotWithShape="1">
          <a:blip r:embed="rId3">
            <a:alphaModFix amt="80000"/>
          </a:blip>
          <a:srcRect/>
          <a:stretch>
            <a:fillRect t="-6000" b="-5000"/>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1"/>
            <a:ext cx="10242551"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3" normalizeH="0" baseline="0" noProof="0" dirty="0" smtClean="0">
                <a:ln w="11430"/>
                <a:solidFill>
                  <a:srgbClr val="FFFF00">
                    <a:alpha val="99000"/>
                  </a:srgb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5"/>
            <a:ext cx="10537011" cy="1523495"/>
          </a:xfrm>
        </p:spPr>
        <p:txBody>
          <a:bodyPr anchor="ctr" anchorCtr="0">
            <a:noAutofit/>
          </a:bodyPr>
          <a:lstStyle>
            <a:lvl1pPr marL="720695" indent="-720695">
              <a:lnSpc>
                <a:spcPct val="90000"/>
              </a:lnSpc>
              <a:defRPr sz="5900">
                <a:solidFill>
                  <a:schemeClr val="bg1"/>
                </a:solidFill>
              </a:defRPr>
            </a:lvl1pPr>
          </a:lstStyle>
          <a:p>
            <a:r>
              <a:rPr lang="en-US" dirty="0" smtClean="0"/>
              <a:t>Click to edit Master title style</a:t>
            </a:r>
            <a:endParaRPr lang="en-US" dirty="0"/>
          </a:p>
        </p:txBody>
      </p:sp>
      <p:sp>
        <p:nvSpPr>
          <p:cNvPr id="6" name="Subtitle 2"/>
          <p:cNvSpPr>
            <a:spLocks noGrp="1"/>
          </p:cNvSpPr>
          <p:nvPr>
            <p:ph type="subTitle" idx="1"/>
          </p:nvPr>
        </p:nvSpPr>
        <p:spPr>
          <a:xfrm>
            <a:off x="836613" y="4191001"/>
            <a:ext cx="9323389" cy="461665"/>
          </a:xfrm>
        </p:spPr>
        <p:txBody>
          <a:bodyPr>
            <a:noAutofit/>
          </a:bodyPr>
          <a:lstStyle>
            <a:lvl1pPr marL="0" indent="0" algn="l">
              <a:lnSpc>
                <a:spcPct val="90000"/>
              </a:lnSpc>
              <a:spcBef>
                <a:spcPts val="0"/>
              </a:spcBef>
              <a:buNone/>
              <a:defRPr>
                <a:solidFill>
                  <a:schemeClr val="bg1"/>
                </a:solidFill>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11911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5.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1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2.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5.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19.jpe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6.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102679_TEMPLATE_16.9(1).jpg"/>
          <p:cNvPicPr>
            <a:picLocks noChangeAspect="1"/>
          </p:cNvPicPr>
          <p:nvPr/>
        </p:nvPicPr>
        <p:blipFill>
          <a:blip r:embed="rId13"/>
          <a:stretch>
            <a:fillRect/>
          </a:stretch>
        </p:blipFill>
        <p:spPr>
          <a:xfrm>
            <a:off x="0" y="0"/>
            <a:ext cx="12188825" cy="6858000"/>
          </a:xfrm>
          <a:prstGeom prst="rect">
            <a:avLst/>
          </a:prstGeom>
        </p:spPr>
      </p:pic>
      <p:sp>
        <p:nvSpPr>
          <p:cNvPr id="2" name="Title Placeholder 1"/>
          <p:cNvSpPr>
            <a:spLocks noGrp="1"/>
          </p:cNvSpPr>
          <p:nvPr>
            <p:ph type="title"/>
          </p:nvPr>
        </p:nvSpPr>
        <p:spPr>
          <a:xfrm>
            <a:off x="1" y="0"/>
            <a:ext cx="12188824" cy="1240077"/>
          </a:xfrm>
          <a:prstGeom prst="rect">
            <a:avLst/>
          </a:prstGeom>
        </p:spPr>
        <p:txBody>
          <a:bodyPr vert="horz" lIns="121899" tIns="60949" rIns="121899" bIns="60949" rtlCol="0" anchor="ctr">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212942" y="1352811"/>
            <a:ext cx="11824569" cy="5255065"/>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pic>
        <p:nvPicPr>
          <p:cNvPr id="9" name="Picture 8" descr="Tech·Ed_LOGO.png"/>
          <p:cNvPicPr>
            <a:picLocks noChangeAspect="1"/>
          </p:cNvPicPr>
          <p:nvPr/>
        </p:nvPicPr>
        <p:blipFill>
          <a:blip r:embed="rId14"/>
          <a:stretch>
            <a:fillRect/>
          </a:stretch>
        </p:blipFill>
        <p:spPr>
          <a:xfrm>
            <a:off x="609443" y="6070601"/>
            <a:ext cx="1320455" cy="537275"/>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fade/>
  </p:transition>
  <p:timing>
    <p:tnLst>
      <p:par>
        <p:cTn id="1" dur="indefinite" restart="never" nodeType="tmRoot"/>
      </p:par>
    </p:tnLst>
  </p:timing>
  <p:txStyles>
    <p:titleStyle>
      <a:lvl1pPr algn="l" defTabSz="1218987" rtl="0" eaLnBrk="1" latinLnBrk="0" hangingPunct="1">
        <a:spcBef>
          <a:spcPct val="0"/>
        </a:spcBef>
        <a:buNone/>
        <a:defRPr sz="4800" kern="1200" baseline="0">
          <a:solidFill>
            <a:schemeClr val="bg1"/>
          </a:solidFill>
          <a:latin typeface="Segoe UI" pitchFamily="34" charset="0"/>
          <a:ea typeface="Segoe UI" pitchFamily="34" charset="0"/>
          <a:cs typeface="Segoe UI" pitchFamily="34" charset="0"/>
        </a:defRPr>
      </a:lvl1pPr>
    </p:titleStyle>
    <p:bodyStyle>
      <a:lvl1pPr marL="457120" indent="-457120" algn="l" defTabSz="1218987" rtl="0" eaLnBrk="1" latinLnBrk="0" hangingPunct="1">
        <a:spcBef>
          <a:spcPct val="20000"/>
        </a:spcBef>
        <a:buClr>
          <a:srgbClr val="03C2F1"/>
        </a:buClr>
        <a:buFont typeface="Segoe UI" pitchFamily="34" charset="0"/>
        <a:buChar char="►"/>
        <a:defRPr sz="3700" kern="1200">
          <a:solidFill>
            <a:schemeClr val="bg1"/>
          </a:solidFill>
          <a:latin typeface="Segoe UI" pitchFamily="34" charset="0"/>
          <a:ea typeface="Segoe UI" pitchFamily="34" charset="0"/>
          <a:cs typeface="Segoe UI" pitchFamily="34" charset="0"/>
        </a:defRPr>
      </a:lvl1pPr>
      <a:lvl2pPr marL="990427" indent="-380933" algn="l" defTabSz="1218987" rtl="0" eaLnBrk="1" latinLnBrk="0" hangingPunct="1">
        <a:spcBef>
          <a:spcPct val="20000"/>
        </a:spcBef>
        <a:buClr>
          <a:srgbClr val="03C2F1"/>
        </a:buClr>
        <a:buFont typeface="Arial" pitchFamily="34" charset="0"/>
        <a:buChar char="–"/>
        <a:defRPr sz="3200" kern="1200">
          <a:solidFill>
            <a:schemeClr val="bg1"/>
          </a:solidFill>
          <a:latin typeface="Segoe UI" pitchFamily="34" charset="0"/>
          <a:ea typeface="Segoe UI" pitchFamily="34" charset="0"/>
          <a:cs typeface="Segoe UI" pitchFamily="34" charset="0"/>
        </a:defRPr>
      </a:lvl2pPr>
      <a:lvl3pPr marL="1523733" indent="-304747" algn="l" defTabSz="1218987" rtl="0" eaLnBrk="1" latinLnBrk="0" hangingPunct="1">
        <a:spcBef>
          <a:spcPct val="20000"/>
        </a:spcBef>
        <a:buClr>
          <a:srgbClr val="03C2F1"/>
        </a:buClr>
        <a:buFont typeface="Arial" pitchFamily="34" charset="0"/>
        <a:buChar char="•"/>
        <a:defRPr sz="2700" kern="1200">
          <a:solidFill>
            <a:schemeClr val="bg1"/>
          </a:solidFill>
          <a:latin typeface="Segoe UI" pitchFamily="34" charset="0"/>
          <a:ea typeface="Segoe UI" pitchFamily="34" charset="0"/>
          <a:cs typeface="Segoe UI" pitchFamily="34" charset="0"/>
        </a:defRPr>
      </a:lvl3pPr>
      <a:lvl4pPr marL="2133227"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4pPr>
      <a:lvl5pPr marL="2742720"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73"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t="-6000" b="-5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88825" cy="1508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AU"/>
          </a:p>
        </p:txBody>
      </p:sp>
      <p:sp>
        <p:nvSpPr>
          <p:cNvPr id="2" name="Title Placeholder 1"/>
          <p:cNvSpPr>
            <a:spLocks noGrp="1"/>
          </p:cNvSpPr>
          <p:nvPr>
            <p:ph type="title"/>
          </p:nvPr>
        </p:nvSpPr>
        <p:spPr>
          <a:xfrm>
            <a:off x="609441" y="0"/>
            <a:ext cx="10969943" cy="1508787"/>
          </a:xfrm>
          <a:prstGeom prst="rect">
            <a:avLst/>
          </a:prstGeom>
        </p:spPr>
        <p:txBody>
          <a:bodyPr vert="horz" lIns="121899" tIns="60949" rIns="121899" bIns="6094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600201"/>
            <a:ext cx="10969943" cy="4525963"/>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841748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Lst>
  <p:transition>
    <p:fade/>
  </p:transition>
  <p:timing>
    <p:tnLst>
      <p:par>
        <p:cTn id="1" dur="indefinite" restart="never" nodeType="tmRoot"/>
      </p:par>
    </p:tnLst>
  </p:timing>
  <p:txStyles>
    <p:titleStyle>
      <a:lvl1pPr algn="l" defTabSz="1218987" rtl="0" eaLnBrk="1" latinLnBrk="0" hangingPunct="1">
        <a:spcBef>
          <a:spcPct val="0"/>
        </a:spcBef>
        <a:buNone/>
        <a:defRPr sz="5900" kern="1200">
          <a:solidFill>
            <a:srgbClr val="C00000"/>
          </a:solidFill>
          <a:latin typeface="Segoe UI" pitchFamily="34" charset="0"/>
          <a:ea typeface="Segoe UI" pitchFamily="34" charset="0"/>
          <a:cs typeface="Segoe UI" pitchFamily="34" charset="0"/>
        </a:defRPr>
      </a:lvl1pPr>
    </p:titleStyle>
    <p:bodyStyle>
      <a:lvl1pPr marL="457120" indent="-457120" algn="l" defTabSz="1218987" rtl="0" eaLnBrk="1" latinLnBrk="0" hangingPunct="1">
        <a:spcBef>
          <a:spcPct val="20000"/>
        </a:spcBef>
        <a:buFont typeface="Arial" pitchFamily="34" charset="0"/>
        <a:buChar char="•"/>
        <a:defRPr sz="4300" kern="1200">
          <a:solidFill>
            <a:schemeClr val="bg1"/>
          </a:solidFill>
          <a:latin typeface="Segoe UI Light" pitchFamily="34" charset="0"/>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bg1"/>
          </a:solidFill>
          <a:latin typeface="Segoe UI Light" pitchFamily="34" charset="0"/>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bg1"/>
          </a:solidFill>
          <a:latin typeface="Segoe UI Light" pitchFamily="34" charset="0"/>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bg1"/>
          </a:solidFill>
          <a:latin typeface="Segoe UI Light" pitchFamily="34" charset="0"/>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bg1"/>
          </a:solidFill>
          <a:latin typeface="Segoe UI Light" pitchFamily="34" charset="0"/>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hyperlink" Target="http://msdn.microsoft.com/en-us/lightswitch" TargetMode="External"/><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hyperlink" Target="http://visualstudiogallery.msdn.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lightswitch" TargetMode="External"/><Relationship Id="rId2" Type="http://schemas.openxmlformats.org/officeDocument/2006/relationships/hyperlink" Target="http://msdn.com/lightswitch" TargetMode="External"/><Relationship Id="rId1" Type="http://schemas.openxmlformats.org/officeDocument/2006/relationships/slideLayout" Target="../slideLayouts/slideLayout51.xml"/><Relationship Id="rId6" Type="http://schemas.openxmlformats.org/officeDocument/2006/relationships/hyperlink" Target="http://social.msdn.microsoft.com/Forums/en-US/category/vslightswitch" TargetMode="External"/><Relationship Id="rId5" Type="http://schemas.openxmlformats.org/officeDocument/2006/relationships/hyperlink" Target="http://go.microsoft.com/?linkid=9741442" TargetMode="External"/><Relationship Id="rId4" Type="http://schemas.openxmlformats.org/officeDocument/2006/relationships/hyperlink" Target="http://www.microsoft.com/lightswitc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logs.msdn.com/acoat" TargetMode="External"/><Relationship Id="rId2" Type="http://schemas.openxmlformats.org/officeDocument/2006/relationships/hyperlink" Target="mailto:andrew.coates@microsoft.com" TargetMode="External"/><Relationship Id="rId1" Type="http://schemas.openxmlformats.org/officeDocument/2006/relationships/slideLayout" Target="../slideLayouts/slideLayout51.xml"/><Relationship Id="rId4" Type="http://schemas.openxmlformats.org/officeDocument/2006/relationships/hyperlink" Target="http://twitter.com/coats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jpeg"/><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microsoft.com/office/2007/relationships/hdphoto" Target="../media/hdphoto1.wdp"/><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Build your first Visual Studio </a:t>
            </a:r>
            <a:r>
              <a:rPr lang="en-US" dirty="0" err="1" smtClean="0"/>
              <a:t>LightSwitch</a:t>
            </a:r>
            <a:r>
              <a:rPr lang="en-US" smtClean="0"/>
              <a:t> Application</a:t>
            </a:r>
            <a:endParaRPr lang="en-AU" dirty="0"/>
          </a:p>
        </p:txBody>
      </p:sp>
      <p:sp>
        <p:nvSpPr>
          <p:cNvPr id="3" name="Subtitle 2"/>
          <p:cNvSpPr>
            <a:spLocks noGrp="1"/>
          </p:cNvSpPr>
          <p:nvPr>
            <p:ph type="subTitle" idx="1"/>
          </p:nvPr>
        </p:nvSpPr>
        <p:spPr/>
        <p:txBody>
          <a:bodyPr>
            <a:normAutofit fontScale="92500" lnSpcReduction="20000"/>
          </a:bodyPr>
          <a:lstStyle/>
          <a:p>
            <a:r>
              <a:rPr lang="en-US" dirty="0" smtClean="0"/>
              <a:t>Andrew Coates</a:t>
            </a:r>
            <a:br>
              <a:rPr lang="en-US" dirty="0" smtClean="0"/>
            </a:br>
            <a:r>
              <a:rPr lang="en-US" dirty="0" smtClean="0"/>
              <a:t>http://blogs.msdn.com/acoat </a:t>
            </a:r>
            <a:br>
              <a:rPr lang="en-US" dirty="0" smtClean="0"/>
            </a:br>
            <a:r>
              <a:rPr lang="en-US" dirty="0" smtClean="0"/>
              <a:t>@</a:t>
            </a:r>
            <a:r>
              <a:rPr lang="en-US" dirty="0" err="1" smtClean="0"/>
              <a:t>coatsy</a:t>
            </a:r>
            <a:endParaRPr lang="en-AU" dirty="0"/>
          </a:p>
        </p:txBody>
      </p:sp>
      <p:pic>
        <p:nvPicPr>
          <p:cNvPr id="8194" name="Picture 2" descr="D:\Downloads\DVD\Logos\LightSwitch\VS2010-LightSwitch_h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87" y="452670"/>
            <a:ext cx="5038570" cy="52290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Downloads\DVD\Logos\Windows Azure (platform)\Windows Azure\Windows Azure 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026" y="457043"/>
            <a:ext cx="3359497" cy="51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601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With just LightSwitch</a:t>
            </a:r>
            <a:endParaRPr lang="en-US" dirty="0"/>
          </a:p>
        </p:txBody>
      </p:sp>
      <p:sp>
        <p:nvSpPr>
          <p:cNvPr id="3" name="Text Placeholder 2"/>
          <p:cNvSpPr>
            <a:spLocks noGrp="1"/>
          </p:cNvSpPr>
          <p:nvPr>
            <p:ph sz="half" idx="1"/>
          </p:nvPr>
        </p:nvSpPr>
        <p:spPr>
          <a:solidFill>
            <a:srgbClr val="FF3300">
              <a:alpha val="50196"/>
            </a:srgbClr>
          </a:solidFill>
        </p:spPr>
        <p:txBody>
          <a:bodyPr>
            <a:normAutofit lnSpcReduction="10000"/>
          </a:bodyPr>
          <a:lstStyle/>
          <a:p>
            <a:r>
              <a:rPr lang="en-US" smtClean="0"/>
              <a:t>Advanced </a:t>
            </a:r>
            <a:r>
              <a:rPr lang="en-US" smtClean="0">
                <a:solidFill>
                  <a:srgbClr val="FFC425"/>
                </a:solidFill>
              </a:rPr>
              <a:t>LightSwitch APIs</a:t>
            </a:r>
          </a:p>
          <a:p>
            <a:r>
              <a:rPr lang="en-US" smtClean="0">
                <a:solidFill>
                  <a:srgbClr val="FFC425"/>
                </a:solidFill>
              </a:rPr>
              <a:t>Silverlight and .NET</a:t>
            </a:r>
            <a:r>
              <a:rPr lang="en-US" smtClean="0"/>
              <a:t> frameworks</a:t>
            </a:r>
          </a:p>
          <a:p>
            <a:r>
              <a:rPr lang="en-US" smtClean="0"/>
              <a:t>Custom screen layouts &amp; screen workflows</a:t>
            </a:r>
          </a:p>
          <a:p>
            <a:r>
              <a:rPr lang="en-US" smtClean="0"/>
              <a:t>Save </a:t>
            </a:r>
            <a:r>
              <a:rPr lang="en-US" smtClean="0">
                <a:solidFill>
                  <a:srgbClr val="FFC425"/>
                </a:solidFill>
              </a:rPr>
              <a:t>pipeline</a:t>
            </a:r>
            <a:r>
              <a:rPr lang="en-US" smtClean="0"/>
              <a:t>, validation &amp; access control </a:t>
            </a:r>
            <a:r>
              <a:rPr lang="en-US" smtClean="0">
                <a:solidFill>
                  <a:srgbClr val="FFC425"/>
                </a:solidFill>
              </a:rPr>
              <a:t>hooks</a:t>
            </a:r>
            <a:endParaRPr lang="en-US" dirty="0" smtClean="0">
              <a:solidFill>
                <a:srgbClr val="FFC425"/>
              </a:solidFill>
            </a:endParaRPr>
          </a:p>
        </p:txBody>
      </p:sp>
      <p:sp>
        <p:nvSpPr>
          <p:cNvPr id="4" name="Content Placeholder 3"/>
          <p:cNvSpPr>
            <a:spLocks noGrp="1"/>
          </p:cNvSpPr>
          <p:nvPr>
            <p:ph sz="half" idx="2"/>
          </p:nvPr>
        </p:nvSpPr>
        <p:spPr>
          <a:solidFill>
            <a:srgbClr val="FF3300">
              <a:alpha val="50196"/>
            </a:srgbClr>
          </a:solidFill>
        </p:spPr>
        <p:txBody>
          <a:bodyPr>
            <a:normAutofit lnSpcReduction="10000"/>
          </a:bodyPr>
          <a:lstStyle/>
          <a:p>
            <a:r>
              <a:rPr lang="en-US" smtClean="0">
                <a:solidFill>
                  <a:srgbClr val="FFC425"/>
                </a:solidFill>
              </a:rPr>
              <a:t>Complex</a:t>
            </a:r>
            <a:r>
              <a:rPr lang="en-US" smtClean="0"/>
              <a:t> &amp; composite LINQ </a:t>
            </a:r>
            <a:r>
              <a:rPr lang="en-US" smtClean="0">
                <a:solidFill>
                  <a:srgbClr val="FFC425"/>
                </a:solidFill>
              </a:rPr>
              <a:t>queries</a:t>
            </a:r>
          </a:p>
          <a:p>
            <a:r>
              <a:rPr lang="en-US" smtClean="0">
                <a:solidFill>
                  <a:srgbClr val="FFC425"/>
                </a:solidFill>
              </a:rPr>
              <a:t>Access to</a:t>
            </a:r>
            <a:r>
              <a:rPr lang="en-US" smtClean="0"/>
              <a:t> client &amp; server project </a:t>
            </a:r>
            <a:r>
              <a:rPr lang="en-US" smtClean="0">
                <a:solidFill>
                  <a:srgbClr val="FFC425"/>
                </a:solidFill>
              </a:rPr>
              <a:t>code</a:t>
            </a:r>
            <a:r>
              <a:rPr lang="en-US" smtClean="0"/>
              <a:t> </a:t>
            </a:r>
          </a:p>
          <a:p>
            <a:r>
              <a:rPr lang="en-US" smtClean="0"/>
              <a:t>COM </a:t>
            </a:r>
            <a:r>
              <a:rPr lang="en-US" smtClean="0">
                <a:solidFill>
                  <a:srgbClr val="FFC425"/>
                </a:solidFill>
              </a:rPr>
              <a:t>Interop</a:t>
            </a:r>
          </a:p>
          <a:p>
            <a:r>
              <a:rPr lang="en-US" smtClean="0"/>
              <a:t>Publish to IIS or </a:t>
            </a:r>
            <a:r>
              <a:rPr lang="en-US" smtClean="0">
                <a:solidFill>
                  <a:srgbClr val="FFC425"/>
                </a:solidFill>
              </a:rPr>
              <a:t>Windows Azure</a:t>
            </a:r>
            <a:endParaRPr lang="en-US" dirty="0">
              <a:solidFill>
                <a:srgbClr val="FFC425"/>
              </a:solidFill>
            </a:endParaRPr>
          </a:p>
        </p:txBody>
      </p:sp>
    </p:spTree>
    <p:extLst>
      <p:ext uri="{BB962C8B-B14F-4D97-AF65-F5344CB8AC3E}">
        <p14:creationId xmlns:p14="http://schemas.microsoft.com/office/powerpoint/2010/main" val="489097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With VS Pro</a:t>
            </a:r>
            <a:endParaRPr lang="en-US" dirty="0"/>
          </a:p>
        </p:txBody>
      </p:sp>
      <p:sp>
        <p:nvSpPr>
          <p:cNvPr id="3" name="Text Placeholder 2"/>
          <p:cNvSpPr>
            <a:spLocks noGrp="1"/>
          </p:cNvSpPr>
          <p:nvPr>
            <p:ph idx="1"/>
          </p:nvPr>
        </p:nvSpPr>
        <p:spPr/>
        <p:txBody>
          <a:bodyPr/>
          <a:lstStyle/>
          <a:p>
            <a:r>
              <a:rPr lang="en-US" smtClean="0"/>
              <a:t>… all of that plus</a:t>
            </a:r>
          </a:p>
          <a:p>
            <a:r>
              <a:rPr lang="en-US" smtClean="0"/>
              <a:t>Custom controls</a:t>
            </a:r>
          </a:p>
          <a:p>
            <a:r>
              <a:rPr lang="en-US" smtClean="0"/>
              <a:t>Data sources</a:t>
            </a:r>
          </a:p>
          <a:p>
            <a:r>
              <a:rPr lang="en-US" smtClean="0"/>
              <a:t>LightSwitch Extensions</a:t>
            </a:r>
            <a:endParaRPr lang="en-US" dirty="0"/>
          </a:p>
        </p:txBody>
      </p:sp>
    </p:spTree>
    <p:extLst>
      <p:ext uri="{BB962C8B-B14F-4D97-AF65-F5344CB8AC3E}">
        <p14:creationId xmlns:p14="http://schemas.microsoft.com/office/powerpoint/2010/main" val="800134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effectLst>
                  <a:outerShdw blurRad="38100" dist="38100" dir="2700000" algn="tl">
                    <a:srgbClr val="000000">
                      <a:alpha val="43137"/>
                    </a:srgbClr>
                  </a:outerShdw>
                </a:effectLst>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a:gradFill>
                  <a:gsLst>
                    <a:gs pos="0">
                      <a:srgbClr val="FFFFFF"/>
                    </a:gs>
                    <a:gs pos="100000">
                      <a:srgbClr val="FFFFFF"/>
                    </a:gs>
                  </a:gsLst>
                  <a:lin ang="5400000" scaled="0"/>
                </a:gradFill>
                <a:effectLst>
                  <a:outerShdw blurRad="38100" dist="38100" dir="2700000" algn="tl">
                    <a:srgbClr val="000000">
                      <a:alpha val="43137"/>
                    </a:srgbClr>
                  </a:outerShdw>
                </a:effectLst>
              </a:rPr>
              <a:t>Customise</a:t>
            </a:r>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 screen layouts</a:t>
            </a: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Define custom queries</a:t>
            </a: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Explore ecosystem components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Create custom Silverlight controls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Integrate with custom data sources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2452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effectLst>
                  <a:outerShdw blurRad="38100" dist="38100" dir="2700000" algn="tl">
                    <a:srgbClr val="000000">
                      <a:alpha val="43137"/>
                    </a:srgbClr>
                  </a:outerShdw>
                </a:effectLst>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effectLst>
                  <a:outerShdw blurRad="38100" dist="38100" dir="2700000" algn="tl">
                    <a:srgbClr val="000000">
                      <a:alpha val="43137"/>
                    </a:srgbClr>
                  </a:outerShdw>
                </a:effectLst>
              </a:rPr>
              <a:t>Customise</a:t>
            </a:r>
            <a:r>
              <a:rPr lang="en-US" sz="2800" dirty="0" smtClean="0">
                <a:solidFill>
                  <a:schemeClr val="bg1">
                    <a:alpha val="99000"/>
                  </a:schemeClr>
                </a:solidFill>
                <a:effectLst>
                  <a:outerShdw blurRad="38100" dist="38100" dir="2700000" algn="tl">
                    <a:srgbClr val="000000">
                      <a:alpha val="43137"/>
                    </a:srgbClr>
                  </a:outerShdw>
                </a:effectLst>
              </a:rPr>
              <a:t> screen layouts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Define custom queries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Create custom Silverlight controls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Integrate with custom data sources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409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2" name="Title 1"/>
          <p:cNvSpPr>
            <a:spLocks noGrp="1"/>
          </p:cNvSpPr>
          <p:nvPr>
            <p:ph type="ctrTitle"/>
          </p:nvPr>
        </p:nvSpPr>
        <p:spPr/>
        <p:txBody>
          <a:bodyPr/>
          <a:lstStyle/>
          <a:p>
            <a:r>
              <a:rPr lang="en-US" dirty="0" smtClean="0"/>
              <a:t>Consuming Extensions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20069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Installing Extensions</a:t>
            </a:r>
            <a:endParaRPr lang="en-US" dirty="0"/>
          </a:p>
        </p:txBody>
      </p:sp>
      <p:sp>
        <p:nvSpPr>
          <p:cNvPr id="3" name="Content Placeholder 2"/>
          <p:cNvSpPr>
            <a:spLocks noGrp="1"/>
          </p:cNvSpPr>
          <p:nvPr>
            <p:ph idx="1"/>
          </p:nvPr>
        </p:nvSpPr>
        <p:spPr/>
        <p:txBody>
          <a:bodyPr/>
          <a:lstStyle/>
          <a:p>
            <a:r>
              <a:rPr lang="en-US" smtClean="0"/>
              <a:t>LightSwitch developers install extensions via Extension Manager</a:t>
            </a:r>
          </a:p>
          <a:p>
            <a:r>
              <a:rPr lang="en-US" smtClean="0"/>
              <a:t>Or just click on the VSIX package to install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586" y="0"/>
            <a:ext cx="11281652" cy="74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852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883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custom Silverlight controls</a:t>
            </a: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775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2" name="Title 1"/>
          <p:cNvSpPr>
            <a:spLocks noGrp="1"/>
          </p:cNvSpPr>
          <p:nvPr>
            <p:ph type="ctrTitle"/>
          </p:nvPr>
        </p:nvSpPr>
        <p:spPr/>
        <p:txBody>
          <a:bodyPr/>
          <a:lstStyle/>
          <a:p>
            <a:r>
              <a:rPr lang="en-US" dirty="0" smtClean="0"/>
              <a:t>Integrating a </a:t>
            </a:r>
            <a:r>
              <a:rPr lang="en-US" dirty="0"/>
              <a:t>C</a:t>
            </a:r>
            <a:r>
              <a:rPr lang="en-US" dirty="0" smtClean="0"/>
              <a:t>ustom Silverlight Control</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17253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62713"/>
            <a:ext cx="12188825" cy="55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p:txBody>
          <a:bodyPr/>
          <a:lstStyle/>
          <a:p>
            <a:r>
              <a:rPr lang="en-US" dirty="0" err="1" smtClean="0"/>
              <a:t>LightSwitch</a:t>
            </a:r>
            <a:r>
              <a:rPr lang="en-US" dirty="0" smtClean="0"/>
              <a:t> Extension Points</a:t>
            </a:r>
            <a:endParaRPr lang="en-AU" dirty="0"/>
          </a:p>
        </p:txBody>
      </p:sp>
      <p:sp>
        <p:nvSpPr>
          <p:cNvPr id="6" name="TextBox 5"/>
          <p:cNvSpPr txBox="1"/>
          <p:nvPr/>
        </p:nvSpPr>
        <p:spPr>
          <a:xfrm>
            <a:off x="333772" y="1268760"/>
            <a:ext cx="3600400" cy="720080"/>
          </a:xfrm>
          <a:prstGeom prst="rect">
            <a:avLst/>
          </a:prstGeom>
          <a:noFill/>
        </p:spPr>
        <p:txBody>
          <a:bodyPr wrap="square" lIns="0" tIns="0" rIns="0" bIns="0" rtlCol="0">
            <a:noAutofit/>
          </a:bodyPr>
          <a:lstStyle/>
          <a:p>
            <a:pPr algn="ctr"/>
            <a:r>
              <a:rPr lang="en-US" sz="4000" dirty="0" smtClean="0">
                <a:latin typeface="Segoe" pitchFamily="34" charset="0"/>
              </a:rPr>
              <a:t>Design-time</a:t>
            </a:r>
            <a:endParaRPr lang="en-AU" sz="4000" dirty="0" err="1" smtClean="0">
              <a:latin typeface="Segoe" pitchFamily="34" charset="0"/>
            </a:endParaRPr>
          </a:p>
        </p:txBody>
      </p:sp>
      <p:sp>
        <p:nvSpPr>
          <p:cNvPr id="7" name="TextBox 6"/>
          <p:cNvSpPr txBox="1"/>
          <p:nvPr/>
        </p:nvSpPr>
        <p:spPr>
          <a:xfrm>
            <a:off x="4294212" y="1265623"/>
            <a:ext cx="3600400" cy="720080"/>
          </a:xfrm>
          <a:prstGeom prst="rect">
            <a:avLst/>
          </a:prstGeom>
          <a:noFill/>
        </p:spPr>
        <p:txBody>
          <a:bodyPr wrap="square" lIns="0" tIns="0" rIns="0" bIns="0" rtlCol="0">
            <a:noAutofit/>
          </a:bodyPr>
          <a:lstStyle/>
          <a:p>
            <a:pPr algn="ctr"/>
            <a:r>
              <a:rPr lang="en-US" sz="4000" dirty="0" smtClean="0">
                <a:latin typeface="Segoe" pitchFamily="34" charset="0"/>
              </a:rPr>
              <a:t>Client</a:t>
            </a:r>
            <a:endParaRPr lang="en-AU" sz="4000" dirty="0" err="1" smtClean="0">
              <a:latin typeface="Segoe" pitchFamily="34" charset="0"/>
            </a:endParaRPr>
          </a:p>
        </p:txBody>
      </p:sp>
      <p:sp>
        <p:nvSpPr>
          <p:cNvPr id="8" name="TextBox 7"/>
          <p:cNvSpPr txBox="1"/>
          <p:nvPr/>
        </p:nvSpPr>
        <p:spPr>
          <a:xfrm>
            <a:off x="8254652" y="1268760"/>
            <a:ext cx="3600400" cy="720080"/>
          </a:xfrm>
          <a:prstGeom prst="rect">
            <a:avLst/>
          </a:prstGeom>
          <a:noFill/>
        </p:spPr>
        <p:txBody>
          <a:bodyPr wrap="square" lIns="0" tIns="0" rIns="0" bIns="0" rtlCol="0">
            <a:noAutofit/>
          </a:bodyPr>
          <a:lstStyle/>
          <a:p>
            <a:pPr algn="ctr"/>
            <a:r>
              <a:rPr lang="en-US" sz="4000" dirty="0" smtClean="0">
                <a:latin typeface="Segoe" pitchFamily="34" charset="0"/>
              </a:rPr>
              <a:t>Middle Tier</a:t>
            </a:r>
            <a:endParaRPr lang="en-AU" sz="4000" dirty="0" err="1" smtClean="0">
              <a:latin typeface="Segoe" pitchFamily="34" charset="0"/>
            </a:endParaRPr>
          </a:p>
        </p:txBody>
      </p:sp>
      <p:cxnSp>
        <p:nvCxnSpPr>
          <p:cNvPr id="10" name="Straight Connector 9"/>
          <p:cNvCxnSpPr/>
          <p:nvPr/>
        </p:nvCxnSpPr>
        <p:spPr>
          <a:xfrm>
            <a:off x="4114413" y="1265623"/>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4413" y="1268760"/>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333772" y="1985703"/>
            <a:ext cx="3600400" cy="93924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Screen Templates</a:t>
            </a:r>
            <a:endParaRPr lang="en-AU" sz="3200" dirty="0" smtClean="0">
              <a:solidFill>
                <a:schemeClr val="bg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4294212" y="1988840"/>
            <a:ext cx="7560840" cy="93924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Business Types</a:t>
            </a:r>
            <a:endParaRPr lang="en-AU" sz="3200" dirty="0" smtClean="0">
              <a:solidFill>
                <a:schemeClr val="bg1">
                  <a:alpha val="99000"/>
                </a:schemeClr>
              </a:solidFill>
              <a:effectLst>
                <a:outerShdw blurRad="38100" dist="38100" dir="2700000" algn="tl">
                  <a:srgbClr val="000000">
                    <a:alpha val="43137"/>
                  </a:srgbClr>
                </a:outerShdw>
              </a:effectLst>
            </a:endParaRPr>
          </a:p>
        </p:txBody>
      </p:sp>
      <p:sp>
        <p:nvSpPr>
          <p:cNvPr id="14" name="Rounded Rectangle 13"/>
          <p:cNvSpPr/>
          <p:nvPr/>
        </p:nvSpPr>
        <p:spPr bwMode="auto">
          <a:xfrm>
            <a:off x="4294212" y="3212976"/>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Controls</a:t>
            </a:r>
            <a:endParaRPr lang="en-AU" sz="3200" dirty="0" smtClean="0">
              <a:solidFill>
                <a:schemeClr val="bg1">
                  <a:alpha val="99000"/>
                </a:schemeClr>
              </a:solidFill>
              <a:effectLst>
                <a:outerShdw blurRad="38100" dist="38100" dir="2700000" algn="tl">
                  <a:srgbClr val="000000">
                    <a:alpha val="43137"/>
                  </a:srgbClr>
                </a:outerShdw>
              </a:effectLst>
            </a:endParaRPr>
          </a:p>
        </p:txBody>
      </p:sp>
      <p:sp>
        <p:nvSpPr>
          <p:cNvPr id="15" name="Rounded Rectangle 14"/>
          <p:cNvSpPr/>
          <p:nvPr/>
        </p:nvSpPr>
        <p:spPr bwMode="auto">
          <a:xfrm>
            <a:off x="4294212" y="4435544"/>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Themes</a:t>
            </a:r>
            <a:endParaRPr lang="en-AU" sz="3200" dirty="0" smtClean="0">
              <a:solidFill>
                <a:schemeClr val="bg1">
                  <a:alpha val="99000"/>
                </a:schemeClr>
              </a:solidFill>
              <a:effectLst>
                <a:outerShdw blurRad="38100" dist="38100" dir="2700000" algn="tl">
                  <a:srgbClr val="000000">
                    <a:alpha val="43137"/>
                  </a:srgbClr>
                </a:outerShdw>
              </a:effectLst>
            </a:endParaRPr>
          </a:p>
        </p:txBody>
      </p:sp>
      <p:sp>
        <p:nvSpPr>
          <p:cNvPr id="16" name="Rounded Rectangle 15"/>
          <p:cNvSpPr/>
          <p:nvPr/>
        </p:nvSpPr>
        <p:spPr bwMode="auto">
          <a:xfrm>
            <a:off x="4294212" y="5658111"/>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Shells</a:t>
            </a:r>
            <a:endParaRPr lang="en-AU" sz="3200" dirty="0" smtClean="0">
              <a:solidFill>
                <a:schemeClr val="bg1">
                  <a:alpha val="99000"/>
                </a:schemeClr>
              </a:solidFill>
              <a:effectLst>
                <a:outerShdw blurRad="38100" dist="38100" dir="2700000" algn="tl">
                  <a:srgbClr val="000000">
                    <a:alpha val="43137"/>
                  </a:srgbClr>
                </a:outerShdw>
              </a:effectLst>
            </a:endParaRPr>
          </a:p>
        </p:txBody>
      </p:sp>
      <p:sp>
        <p:nvSpPr>
          <p:cNvPr id="17" name="Rounded Rectangle 16"/>
          <p:cNvSpPr/>
          <p:nvPr/>
        </p:nvSpPr>
        <p:spPr bwMode="auto">
          <a:xfrm>
            <a:off x="8256299" y="3212975"/>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bg1">
                    <a:alpha val="99000"/>
                  </a:schemeClr>
                </a:solidFill>
                <a:effectLst>
                  <a:outerShdw blurRad="38100" dist="38100" dir="2700000" algn="tl">
                    <a:srgbClr val="000000">
                      <a:alpha val="43137"/>
                    </a:srgbClr>
                  </a:outerShdw>
                </a:effectLst>
              </a:rPr>
              <a:t>Controls</a:t>
            </a:r>
            <a:endParaRPr lang="en-AU" sz="3200" dirty="0" smtClean="0">
              <a:solidFill>
                <a:schemeClr val="bg1">
                  <a:alpha val="99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36053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Tree>
    <p:extLst>
      <p:ext uri="{BB962C8B-B14F-4D97-AF65-F5344CB8AC3E}">
        <p14:creationId xmlns:p14="http://schemas.microsoft.com/office/powerpoint/2010/main" val="323112609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LightSwitch Extensibility</a:t>
            </a:r>
            <a:endParaRPr lang="en-US" dirty="0"/>
          </a:p>
        </p:txBody>
      </p:sp>
      <p:sp>
        <p:nvSpPr>
          <p:cNvPr id="6" name="Text Placeholder 5"/>
          <p:cNvSpPr>
            <a:spLocks noGrp="1"/>
          </p:cNvSpPr>
          <p:nvPr>
            <p:ph idx="1"/>
          </p:nvPr>
        </p:nvSpPr>
        <p:spPr>
          <a:solidFill>
            <a:srgbClr val="FF3300"/>
          </a:solidFill>
        </p:spPr>
        <p:txBody>
          <a:bodyPr>
            <a:normAutofit lnSpcReduction="10000"/>
          </a:bodyPr>
          <a:lstStyle/>
          <a:p>
            <a:r>
              <a:rPr lang="en-US" sz="3700" dirty="0" smtClean="0"/>
              <a:t>Core </a:t>
            </a:r>
            <a:r>
              <a:rPr lang="en-US" sz="3700" dirty="0"/>
              <a:t>Extension Points</a:t>
            </a:r>
          </a:p>
          <a:p>
            <a:pPr lvl="1"/>
            <a:r>
              <a:rPr lang="en-US" sz="3200" b="1" dirty="0">
                <a:solidFill>
                  <a:srgbClr val="FFC425"/>
                </a:solidFill>
              </a:rPr>
              <a:t>Shell</a:t>
            </a:r>
            <a:r>
              <a:rPr lang="en-US" sz="3200" dirty="0"/>
              <a:t>: Outer chrome, Windowing, Navigation, etc.</a:t>
            </a:r>
          </a:p>
          <a:p>
            <a:pPr lvl="1"/>
            <a:r>
              <a:rPr lang="en-US" sz="3200" b="1" dirty="0">
                <a:solidFill>
                  <a:srgbClr val="FFC425"/>
                </a:solidFill>
              </a:rPr>
              <a:t>Theme</a:t>
            </a:r>
            <a:r>
              <a:rPr lang="en-US" sz="3200" dirty="0"/>
              <a:t>: Color, Style, Shape of individual elements</a:t>
            </a:r>
          </a:p>
          <a:p>
            <a:pPr lvl="1"/>
            <a:r>
              <a:rPr lang="en-US" sz="3200" b="1" dirty="0">
                <a:solidFill>
                  <a:srgbClr val="FFC425"/>
                </a:solidFill>
              </a:rPr>
              <a:t>Business</a:t>
            </a:r>
            <a:r>
              <a:rPr lang="en-US" sz="3200" dirty="0">
                <a:solidFill>
                  <a:srgbClr val="FFC425"/>
                </a:solidFill>
              </a:rPr>
              <a:t> </a:t>
            </a:r>
            <a:r>
              <a:rPr lang="en-US" sz="3200" b="1" dirty="0">
                <a:solidFill>
                  <a:srgbClr val="FFC425"/>
                </a:solidFill>
              </a:rPr>
              <a:t>Type</a:t>
            </a:r>
            <a:r>
              <a:rPr lang="en-US" sz="3200" dirty="0"/>
              <a:t>: Validation, Presentation of common business elements</a:t>
            </a:r>
          </a:p>
          <a:p>
            <a:pPr lvl="1"/>
            <a:r>
              <a:rPr lang="en-US" sz="3200" b="1" dirty="0">
                <a:solidFill>
                  <a:srgbClr val="FFC425"/>
                </a:solidFill>
              </a:rPr>
              <a:t>Screen</a:t>
            </a:r>
            <a:r>
              <a:rPr lang="en-US" sz="3200" dirty="0">
                <a:solidFill>
                  <a:srgbClr val="FFC425"/>
                </a:solidFill>
              </a:rPr>
              <a:t> </a:t>
            </a:r>
            <a:r>
              <a:rPr lang="en-US" sz="3200" b="1" dirty="0">
                <a:solidFill>
                  <a:srgbClr val="FFC425"/>
                </a:solidFill>
              </a:rPr>
              <a:t>Template</a:t>
            </a:r>
            <a:r>
              <a:rPr lang="en-US" sz="3200" dirty="0"/>
              <a:t>: Single and multi-screen UI patterns</a:t>
            </a:r>
          </a:p>
          <a:p>
            <a:pPr lvl="1"/>
            <a:r>
              <a:rPr lang="en-US" sz="3200" b="1" dirty="0" smtClean="0">
                <a:solidFill>
                  <a:srgbClr val="FFC425"/>
                </a:solidFill>
              </a:rPr>
              <a:t>Data Sources</a:t>
            </a:r>
            <a:r>
              <a:rPr lang="en-US" sz="3200" dirty="0"/>
              <a:t>: Access to traditional or service based data</a:t>
            </a:r>
          </a:p>
          <a:p>
            <a:pPr lvl="1"/>
            <a:r>
              <a:rPr lang="en-US" sz="3200" b="1" dirty="0">
                <a:solidFill>
                  <a:srgbClr val="FFC425"/>
                </a:solidFill>
              </a:rPr>
              <a:t>Controls</a:t>
            </a:r>
            <a:r>
              <a:rPr lang="en-US" sz="3200" dirty="0"/>
              <a:t>: UI widgets within a screen</a:t>
            </a:r>
          </a:p>
          <a:p>
            <a:r>
              <a:rPr lang="en-US" sz="3700" dirty="0"/>
              <a:t>Can be packaged individually or combined</a:t>
            </a:r>
          </a:p>
        </p:txBody>
      </p:sp>
    </p:spTree>
    <p:extLst>
      <p:ext uri="{BB962C8B-B14F-4D97-AF65-F5344CB8AC3E}">
        <p14:creationId xmlns:p14="http://schemas.microsoft.com/office/powerpoint/2010/main" val="16763875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smtClean="0"/>
              <a:t>Building </a:t>
            </a:r>
            <a:r>
              <a:rPr lang="en-US" dirty="0" err="1" smtClean="0"/>
              <a:t>LightSwitch</a:t>
            </a:r>
            <a:r>
              <a:rPr lang="en-US" dirty="0" smtClean="0"/>
              <a:t> Extensions</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6192639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for Building LightSwitch Extensions</a:t>
            </a:r>
            <a:endParaRPr lang="en-US" dirty="0"/>
          </a:p>
        </p:txBody>
      </p:sp>
      <p:sp>
        <p:nvSpPr>
          <p:cNvPr id="3" name="Content Placeholder 2"/>
          <p:cNvSpPr>
            <a:spLocks noGrp="1"/>
          </p:cNvSpPr>
          <p:nvPr>
            <p:ph idx="1"/>
          </p:nvPr>
        </p:nvSpPr>
        <p:spPr>
          <a:solidFill>
            <a:srgbClr val="FF3300"/>
          </a:solidFill>
        </p:spPr>
        <p:txBody>
          <a:bodyPr>
            <a:normAutofit/>
          </a:bodyPr>
          <a:lstStyle/>
          <a:p>
            <a:r>
              <a:rPr lang="en-US" sz="4000" b="1" dirty="0" smtClean="0">
                <a:solidFill>
                  <a:srgbClr val="FFC425"/>
                </a:solidFill>
              </a:rPr>
              <a:t>VS 2010 Pro</a:t>
            </a:r>
            <a:r>
              <a:rPr lang="en-US" sz="4000" dirty="0" smtClean="0"/>
              <a:t> (or higher) + SP1</a:t>
            </a:r>
          </a:p>
          <a:p>
            <a:r>
              <a:rPr lang="en-US" sz="4000" b="1" dirty="0" smtClean="0">
                <a:solidFill>
                  <a:srgbClr val="FFC425"/>
                </a:solidFill>
              </a:rPr>
              <a:t>VS LightSwitch</a:t>
            </a:r>
            <a:r>
              <a:rPr lang="en-US" sz="4000" dirty="0" smtClean="0"/>
              <a:t> 2011</a:t>
            </a:r>
          </a:p>
          <a:p>
            <a:r>
              <a:rPr lang="en-US" sz="4000" b="1" dirty="0" smtClean="0">
                <a:solidFill>
                  <a:srgbClr val="FFC425"/>
                </a:solidFill>
              </a:rPr>
              <a:t>VS 2010 SP1 SDK</a:t>
            </a:r>
            <a:r>
              <a:rPr lang="en-US" sz="4000" dirty="0"/>
              <a:t> </a:t>
            </a:r>
            <a:r>
              <a:rPr lang="en-US" sz="4000" dirty="0" smtClean="0"/>
              <a:t>(</a:t>
            </a:r>
            <a:r>
              <a:rPr lang="en-US" sz="3600" dirty="0" smtClean="0"/>
              <a:t>For building VSIX packages)</a:t>
            </a:r>
          </a:p>
          <a:p>
            <a:r>
              <a:rPr lang="en-US" sz="4000" dirty="0" smtClean="0"/>
              <a:t>LightSwitch </a:t>
            </a:r>
            <a:r>
              <a:rPr lang="en-US" sz="4000" dirty="0" smtClean="0">
                <a:solidFill>
                  <a:srgbClr val="FFC425"/>
                </a:solidFill>
              </a:rPr>
              <a:t>Extensibility Toolkit</a:t>
            </a:r>
          </a:p>
          <a:p>
            <a:pPr lvl="1"/>
            <a:r>
              <a:rPr lang="en-US" dirty="0">
                <a:hlinkClick r:id="rId3"/>
              </a:rPr>
              <a:t>http://msdn.microsoft.com/lightswitch</a:t>
            </a:r>
            <a:r>
              <a:rPr lang="en-US" dirty="0"/>
              <a:t> </a:t>
            </a:r>
          </a:p>
          <a:p>
            <a:r>
              <a:rPr lang="en-US" sz="4000" dirty="0" smtClean="0"/>
              <a:t>Upload to </a:t>
            </a:r>
            <a:r>
              <a:rPr lang="en-US" sz="4000" dirty="0" smtClean="0">
                <a:solidFill>
                  <a:srgbClr val="FFC425"/>
                </a:solidFill>
              </a:rPr>
              <a:t>VS Gallery</a:t>
            </a:r>
          </a:p>
          <a:p>
            <a:pPr lvl="1"/>
            <a:r>
              <a:rPr lang="en-US" dirty="0">
                <a:hlinkClick r:id="rId4"/>
              </a:rPr>
              <a:t>http://visualstudiogallery.msdn.microsoft.com/</a:t>
            </a:r>
            <a:r>
              <a:rPr lang="en-US" dirty="0"/>
              <a:t> </a:t>
            </a:r>
          </a:p>
        </p:txBody>
      </p:sp>
    </p:spTree>
    <p:extLst>
      <p:ext uri="{BB962C8B-B14F-4D97-AF65-F5344CB8AC3E}">
        <p14:creationId xmlns:p14="http://schemas.microsoft.com/office/powerpoint/2010/main" val="27852839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dirty="0" smtClean="0"/>
              <a:t>Deploying to Windows Azure</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11216628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Tree>
    <p:extLst>
      <p:ext uri="{BB962C8B-B14F-4D97-AF65-F5344CB8AC3E}">
        <p14:creationId xmlns:p14="http://schemas.microsoft.com/office/powerpoint/2010/main" val="368864558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Text Placeholder 2"/>
          <p:cNvSpPr>
            <a:spLocks noGrp="1"/>
          </p:cNvSpPr>
          <p:nvPr>
            <p:ph idx="1"/>
          </p:nvPr>
        </p:nvSpPr>
        <p:spPr>
          <a:solidFill>
            <a:srgbClr val="FF3300"/>
          </a:solidFill>
        </p:spPr>
        <p:txBody>
          <a:bodyPr/>
          <a:lstStyle/>
          <a:p>
            <a:r>
              <a:rPr lang="en-US" dirty="0"/>
              <a:t>MSDN </a:t>
            </a:r>
            <a:r>
              <a:rPr lang="en-US" dirty="0" err="1"/>
              <a:t>LightSwitch</a:t>
            </a:r>
            <a:r>
              <a:rPr lang="en-US" dirty="0"/>
              <a:t> Developer Center</a:t>
            </a:r>
            <a:br>
              <a:rPr lang="en-US" dirty="0"/>
            </a:br>
            <a:r>
              <a:rPr lang="en-US" dirty="0">
                <a:hlinkClick r:id="rId2"/>
              </a:rPr>
              <a:t>http://msdn.com/lightswitch</a:t>
            </a:r>
            <a:r>
              <a:rPr lang="en-US" dirty="0"/>
              <a:t>  </a:t>
            </a:r>
          </a:p>
          <a:p>
            <a:r>
              <a:rPr lang="en-US" dirty="0" err="1">
                <a:hlinkClick r:id="rId3"/>
              </a:rPr>
              <a:t>LightSwitch</a:t>
            </a:r>
            <a:r>
              <a:rPr lang="en-US" dirty="0">
                <a:hlinkClick r:id="rId3"/>
              </a:rPr>
              <a:t> Team Blog</a:t>
            </a:r>
            <a:r>
              <a:rPr lang="en-US" dirty="0"/>
              <a:t> </a:t>
            </a:r>
          </a:p>
          <a:p>
            <a:r>
              <a:rPr lang="en-US" dirty="0">
                <a:hlinkClick r:id="rId4"/>
              </a:rPr>
              <a:t>Download </a:t>
            </a:r>
            <a:r>
              <a:rPr lang="en-US" dirty="0" err="1">
                <a:hlinkClick r:id="rId4"/>
              </a:rPr>
              <a:t>LightSwitch</a:t>
            </a:r>
            <a:r>
              <a:rPr lang="en-US" dirty="0">
                <a:hlinkClick r:id="rId4"/>
              </a:rPr>
              <a:t> Trial</a:t>
            </a:r>
            <a:r>
              <a:rPr lang="en-US" dirty="0"/>
              <a:t> </a:t>
            </a:r>
          </a:p>
          <a:p>
            <a:r>
              <a:rPr lang="en-US" dirty="0">
                <a:hlinkClick r:id="rId5"/>
              </a:rPr>
              <a:t>Download the </a:t>
            </a:r>
            <a:r>
              <a:rPr lang="en-US" dirty="0" err="1">
                <a:hlinkClick r:id="rId5"/>
              </a:rPr>
              <a:t>LightSwitch</a:t>
            </a:r>
            <a:r>
              <a:rPr lang="en-US" dirty="0">
                <a:hlinkClick r:id="rId5"/>
              </a:rPr>
              <a:t> Training Kit</a:t>
            </a:r>
            <a:r>
              <a:rPr lang="en-US" dirty="0"/>
              <a:t> </a:t>
            </a:r>
          </a:p>
          <a:p>
            <a:r>
              <a:rPr lang="en-US" dirty="0">
                <a:hlinkClick r:id="rId6"/>
              </a:rPr>
              <a:t>Visit the </a:t>
            </a:r>
            <a:r>
              <a:rPr lang="en-US" dirty="0" err="1">
                <a:hlinkClick r:id="rId6"/>
              </a:rPr>
              <a:t>LightSwitch</a:t>
            </a:r>
            <a:r>
              <a:rPr lang="en-US" dirty="0">
                <a:hlinkClick r:id="rId6"/>
              </a:rPr>
              <a:t> Forums on MSDN</a:t>
            </a:r>
            <a:endParaRPr lang="en-US" dirty="0"/>
          </a:p>
        </p:txBody>
      </p:sp>
    </p:spTree>
    <p:extLst>
      <p:ext uri="{BB962C8B-B14F-4D97-AF65-F5344CB8AC3E}">
        <p14:creationId xmlns:p14="http://schemas.microsoft.com/office/powerpoint/2010/main" val="52706340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Contact Information</a:t>
            </a:r>
            <a:endParaRPr lang="en-US" dirty="0"/>
          </a:p>
        </p:txBody>
      </p:sp>
      <p:sp>
        <p:nvSpPr>
          <p:cNvPr id="3" name="Text Placeholder 2"/>
          <p:cNvSpPr>
            <a:spLocks noGrp="1"/>
          </p:cNvSpPr>
          <p:nvPr>
            <p:ph idx="1"/>
          </p:nvPr>
        </p:nvSpPr>
        <p:spPr>
          <a:solidFill>
            <a:srgbClr val="FF3300"/>
          </a:solidFill>
        </p:spPr>
        <p:txBody>
          <a:bodyPr>
            <a:normAutofit/>
          </a:bodyPr>
          <a:lstStyle/>
          <a:p>
            <a:pPr marL="0" indent="0">
              <a:buNone/>
            </a:pPr>
            <a:r>
              <a:rPr lang="en-US" sz="4400" dirty="0">
                <a:hlinkClick r:id="rId2"/>
              </a:rPr>
              <a:t>andrew.coates@microsoft.com</a:t>
            </a:r>
            <a:r>
              <a:rPr lang="en-US" sz="4400" dirty="0"/>
              <a:t> </a:t>
            </a:r>
          </a:p>
          <a:p>
            <a:pPr marL="0" indent="0">
              <a:buNone/>
            </a:pPr>
            <a:r>
              <a:rPr lang="en-US" sz="4400" dirty="0">
                <a:hlinkClick r:id="rId3"/>
              </a:rPr>
              <a:t>http://blogs.msdn.com/acoat</a:t>
            </a:r>
            <a:r>
              <a:rPr lang="en-US" sz="4400" dirty="0"/>
              <a:t> </a:t>
            </a:r>
          </a:p>
          <a:p>
            <a:pPr marL="0" indent="0">
              <a:buNone/>
            </a:pPr>
            <a:r>
              <a:rPr lang="en-US" sz="4400" dirty="0">
                <a:hlinkClick r:id="rId4"/>
              </a:rPr>
              <a:t>http://</a:t>
            </a:r>
            <a:r>
              <a:rPr lang="en-US" sz="4400" dirty="0" smtClean="0">
                <a:hlinkClick r:id="rId4"/>
              </a:rPr>
              <a:t>twitter.com/coatsy</a:t>
            </a:r>
            <a:endParaRPr lang="en-US" sz="4400" dirty="0" smtClean="0"/>
          </a:p>
        </p:txBody>
      </p:sp>
    </p:spTree>
    <p:extLst>
      <p:ext uri="{BB962C8B-B14F-4D97-AF65-F5344CB8AC3E}">
        <p14:creationId xmlns:p14="http://schemas.microsoft.com/office/powerpoint/2010/main" val="367254544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5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please …</a:t>
            </a:r>
            <a:endParaRPr lang="en-AU" dirty="0"/>
          </a:p>
        </p:txBody>
      </p:sp>
      <p:sp>
        <p:nvSpPr>
          <p:cNvPr id="4" name="Title 3"/>
          <p:cNvSpPr>
            <a:spLocks noGrp="1"/>
          </p:cNvSpPr>
          <p:nvPr>
            <p:ph type="ctrTitle"/>
          </p:nvPr>
        </p:nvSpPr>
        <p:spPr/>
        <p:txBody>
          <a:bodyPr/>
          <a:lstStyle/>
          <a:p>
            <a:r>
              <a:rPr lang="en-US" dirty="0" smtClean="0"/>
              <a:t>Fill in your </a:t>
            </a:r>
            <a:r>
              <a:rPr lang="en-US" dirty="0" err="1" smtClean="0"/>
              <a:t>eval</a:t>
            </a:r>
            <a:r>
              <a:rPr lang="en-US" dirty="0" smtClean="0"/>
              <a:t> form</a:t>
            </a:r>
            <a:endParaRPr lang="en-AU" dirty="0"/>
          </a:p>
        </p:txBody>
      </p:sp>
      <p:sp>
        <p:nvSpPr>
          <p:cNvPr id="5" name="Subtitle 4"/>
          <p:cNvSpPr>
            <a:spLocks noGrp="1"/>
          </p:cNvSpPr>
          <p:nvPr>
            <p:ph type="subTitle" idx="1"/>
          </p:nvPr>
        </p:nvSpPr>
        <p:spPr/>
        <p:txBody>
          <a:bodyPr/>
          <a:lstStyle/>
          <a:p>
            <a:r>
              <a:rPr lang="en-US" dirty="0" smtClean="0"/>
              <a:t>Tick yes</a:t>
            </a:r>
            <a:endParaRPr lang="en-AU" dirty="0"/>
          </a:p>
        </p:txBody>
      </p:sp>
      <p:pic>
        <p:nvPicPr>
          <p:cNvPr id="1026" name="Picture 2" descr="C:\Users\acoat\AppData\Local\Microsoft\Windows\Temporary Internet Files\Content.IE5\7BI6TW3K\MC9004349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782" y="25843"/>
            <a:ext cx="1742753" cy="174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279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 &amp; Answer Session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905302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7244" y="5054600"/>
            <a:ext cx="11173090" cy="738623"/>
          </a:xfrm>
          <a:prstGeom prst="rect">
            <a:avLst/>
          </a:prstGeom>
          <a:noFill/>
          <a:ln w="12700">
            <a:noFill/>
            <a:miter lim="800000"/>
            <a:headEnd type="none" w="sm" len="sm"/>
            <a:tailEnd type="none" w="sm" len="sm"/>
          </a:ln>
          <a:effectLst/>
        </p:spPr>
        <p:txBody>
          <a:bodyPr vert="horz" wrap="square" lIns="121879" tIns="60940" rIns="121879" bIns="60940" numCol="1" anchor="t" anchorCtr="0" compatLnSpc="1">
            <a:prstTxWarp prst="textNoShape">
              <a:avLst/>
            </a:prstTxWarp>
            <a:spAutoFit/>
          </a:bodyPr>
          <a:lstStyle/>
          <a:p>
            <a:pPr algn="ctr" defTabSz="1218585" eaLnBrk="0" hangingPunct="0"/>
            <a:r>
              <a:rPr lang="en-US" sz="1000" dirty="0">
                <a:solidFill>
                  <a:schemeClr val="bg2"/>
                </a:solidFill>
                <a:latin typeface="Calibri" pitchFamily="34" charset="0"/>
                <a:cs typeface="Arial" charset="0"/>
              </a:rPr>
              <a:t>© </a:t>
            </a:r>
            <a:r>
              <a:rPr lang="en-US" sz="1000" dirty="0" smtClean="0">
                <a:solidFill>
                  <a:schemeClr val="bg2"/>
                </a:solidFill>
                <a:latin typeface="Calibri" pitchFamily="34" charset="0"/>
                <a:cs typeface="Arial" charset="0"/>
              </a:rPr>
              <a:t>2011 </a:t>
            </a:r>
            <a:r>
              <a:rPr lang="en-US" sz="1000" dirty="0">
                <a:solidFill>
                  <a:schemeClr val="bg2"/>
                </a:solidFill>
                <a:latin typeface="Calibri" pitchFamily="34" charset="0"/>
                <a:cs typeface="Arial" charset="0"/>
              </a:rPr>
              <a:t>Microsoft Corporation. All rights reserved. Microsoft, Windows, Windows Vista and other product names are or may be registered trademarks and/or trademarks </a:t>
            </a:r>
            <a:r>
              <a:rPr lang="en-US" sz="1000" dirty="0" smtClean="0">
                <a:solidFill>
                  <a:schemeClr val="bg2"/>
                </a:solidFill>
                <a:latin typeface="Calibri" pitchFamily="34" charset="0"/>
                <a:cs typeface="Arial" charset="0"/>
              </a:rPr>
              <a:t>in </a:t>
            </a:r>
            <a:r>
              <a:rPr lang="en-US" sz="1000" dirty="0">
                <a:solidFill>
                  <a:schemeClr val="bg2"/>
                </a:solidFill>
                <a:latin typeface="Calibri" pitchFamily="34" charset="0"/>
                <a:cs typeface="Arial" charset="0"/>
              </a:rPr>
              <a:t>the U.S. and/or other countries.</a:t>
            </a:r>
          </a:p>
          <a:p>
            <a:pPr algn="ctr" defTabSz="1218585" eaLnBrk="0" hangingPunct="0"/>
            <a:r>
              <a:rPr lang="en-US" sz="1000" dirty="0">
                <a:solidFill>
                  <a:schemeClr val="bg2"/>
                </a:solidFill>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descr="mslogo_white.png"/>
          <p:cNvPicPr>
            <a:picLocks noChangeAspect="1"/>
          </p:cNvPicPr>
          <p:nvPr/>
        </p:nvPicPr>
        <p:blipFill>
          <a:blip r:embed="rId3"/>
          <a:stretch>
            <a:fillRect/>
          </a:stretch>
        </p:blipFill>
        <p:spPr>
          <a:xfrm>
            <a:off x="3161211" y="2953552"/>
            <a:ext cx="5866403" cy="950897"/>
          </a:xfrm>
          <a:prstGeom prst="rect">
            <a:avLst/>
          </a:prstGeom>
        </p:spPr>
      </p:pic>
    </p:spTree>
    <p:extLst>
      <p:ext uri="{BB962C8B-B14F-4D97-AF65-F5344CB8AC3E}">
        <p14:creationId xmlns:p14="http://schemas.microsoft.com/office/powerpoint/2010/main" val="284787847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effectLst>
                  <a:outerShdw blurRad="38100" dist="38100" dir="2700000" algn="tl">
                    <a:srgbClr val="000000">
                      <a:alpha val="43137"/>
                    </a:srgbClr>
                  </a:outerShdw>
                </a:effectLst>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effectLst>
                  <a:outerShdw blurRad="38100" dist="38100" dir="2700000" algn="tl">
                    <a:srgbClr val="000000">
                      <a:alpha val="43137"/>
                    </a:srgbClr>
                  </a:outerShdw>
                </a:effectLst>
              </a:rPr>
              <a:t>Customise</a:t>
            </a:r>
            <a:r>
              <a:rPr lang="en-US" sz="2800" dirty="0" smtClean="0">
                <a:solidFill>
                  <a:schemeClr val="bg1">
                    <a:alpha val="99000"/>
                  </a:schemeClr>
                </a:solidFill>
                <a:effectLst>
                  <a:outerShdw blurRad="38100" dist="38100" dir="2700000" algn="tl">
                    <a:srgbClr val="000000">
                      <a:alpha val="43137"/>
                    </a:srgbClr>
                  </a:outerShdw>
                </a:effectLst>
              </a:rPr>
              <a:t> screen layouts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Define custom queries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Explore ecosystem components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Create custom Silverlight controls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Integrate with custom data sources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87674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a:t>
            </a:r>
            <a:endParaRPr lang="en-US" dirty="0"/>
          </a:p>
        </p:txBody>
      </p:sp>
      <p:sp>
        <p:nvSpPr>
          <p:cNvPr id="2" name="Title 1"/>
          <p:cNvSpPr>
            <a:spLocks noGrp="1"/>
          </p:cNvSpPr>
          <p:nvPr>
            <p:ph type="ctrTitle"/>
          </p:nvPr>
        </p:nvSpPr>
        <p:spPr>
          <a:xfrm>
            <a:off x="246742" y="2140746"/>
            <a:ext cx="11152777" cy="1523494"/>
          </a:xfrm>
        </p:spPr>
        <p:txBody>
          <a:bodyPr/>
          <a:lstStyle/>
          <a:p>
            <a:r>
              <a:rPr lang="en-US" sz="6000" dirty="0" smtClean="0"/>
              <a:t>Introduction to </a:t>
            </a:r>
            <a:r>
              <a:rPr lang="en-US" sz="6000" dirty="0" err="1" smtClean="0"/>
              <a:t>LightSwitch</a:t>
            </a:r>
            <a:endParaRPr lang="en-US" sz="6000" dirty="0"/>
          </a:p>
        </p:txBody>
      </p:sp>
    </p:spTree>
    <p:extLst>
      <p:ext uri="{BB962C8B-B14F-4D97-AF65-F5344CB8AC3E}">
        <p14:creationId xmlns:p14="http://schemas.microsoft.com/office/powerpoint/2010/main" val="198868456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62712"/>
            <a:ext cx="12188825" cy="55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US" dirty="0" smtClean="0"/>
              <a:t>LightSwitch Architecture</a:t>
            </a:r>
            <a:endParaRPr lang="en-US" dirty="0"/>
          </a:p>
        </p:txBody>
      </p:sp>
      <p:sp>
        <p:nvSpPr>
          <p:cNvPr id="7" name="Rectangle 6"/>
          <p:cNvSpPr/>
          <p:nvPr/>
        </p:nvSpPr>
        <p:spPr>
          <a:xfrm>
            <a:off x="1995933" y="890075"/>
            <a:ext cx="873109" cy="1115445"/>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5880160" y="913342"/>
            <a:ext cx="594027" cy="106531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9523244" y="897193"/>
            <a:ext cx="797228" cy="108146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Rectangle 3"/>
          <p:cNvSpPr/>
          <p:nvPr/>
        </p:nvSpPr>
        <p:spPr bwMode="auto">
          <a:xfrm>
            <a:off x="1001017"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1" name="Rectangle 10"/>
          <p:cNvSpPr/>
          <p:nvPr/>
        </p:nvSpPr>
        <p:spPr bwMode="auto">
          <a:xfrm>
            <a:off x="4745703"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13" name="Rectangle 12"/>
          <p:cNvSpPr/>
          <p:nvPr/>
        </p:nvSpPr>
        <p:spPr bwMode="auto">
          <a:xfrm>
            <a:off x="8490388"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cxnSp>
        <p:nvCxnSpPr>
          <p:cNvPr id="10" name="Straight Arrow Connector 9"/>
          <p:cNvCxnSpPr/>
          <p:nvPr/>
        </p:nvCxnSpPr>
        <p:spPr>
          <a:xfrm>
            <a:off x="2743201" y="1447794"/>
            <a:ext cx="304800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a:off x="6475243" y="1445995"/>
            <a:ext cx="293001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Rectangle 17"/>
          <p:cNvSpPr/>
          <p:nvPr/>
        </p:nvSpPr>
        <p:spPr>
          <a:xfrm rot="16200000">
            <a:off x="-92647" y="2632932"/>
            <a:ext cx="1664110" cy="523220"/>
          </a:xfrm>
          <a:prstGeom prst="rect">
            <a:avLst/>
          </a:prstGeom>
        </p:spPr>
        <p:txBody>
          <a:bodyPr wrap="none">
            <a:spAutoFit/>
          </a:bodyPr>
          <a:lstStyle/>
          <a:p>
            <a:r>
              <a:rPr lang="en-US" sz="2800" dirty="0" smtClean="0">
                <a:effectLst>
                  <a:outerShdw blurRad="38100" dist="38100" dir="2700000" algn="tl">
                    <a:srgbClr val="000000">
                      <a:alpha val="43137"/>
                    </a:srgbClr>
                  </a:outerShdw>
                </a:effectLst>
              </a:rPr>
              <a:t>Client Tier</a:t>
            </a:r>
            <a:endParaRPr lang="en-US" sz="2800" dirty="0">
              <a:effectLst>
                <a:outerShdw blurRad="38100" dist="38100" dir="2700000" algn="tl">
                  <a:srgbClr val="000000">
                    <a:alpha val="43137"/>
                  </a:srgbClr>
                </a:outerShdw>
              </a:effectLst>
            </a:endParaRPr>
          </a:p>
        </p:txBody>
      </p:sp>
      <p:sp>
        <p:nvSpPr>
          <p:cNvPr id="32" name="Rectangle 31"/>
          <p:cNvSpPr/>
          <p:nvPr/>
        </p:nvSpPr>
        <p:spPr>
          <a:xfrm rot="16200000">
            <a:off x="3586132" y="2682625"/>
            <a:ext cx="1853392" cy="523220"/>
          </a:xfrm>
          <a:prstGeom prst="rect">
            <a:avLst/>
          </a:prstGeom>
        </p:spPr>
        <p:txBody>
          <a:bodyPr wrap="none">
            <a:spAutoFit/>
          </a:bodyPr>
          <a:lstStyle/>
          <a:p>
            <a:r>
              <a:rPr lang="en-US" sz="2800" dirty="0" smtClean="0">
                <a:effectLst>
                  <a:outerShdw blurRad="38100" dist="38100" dir="2700000" algn="tl">
                    <a:srgbClr val="000000">
                      <a:alpha val="43137"/>
                    </a:srgbClr>
                  </a:outerShdw>
                </a:effectLst>
              </a:rPr>
              <a:t>Middle Tier</a:t>
            </a:r>
            <a:endParaRPr lang="en-US" sz="2800" dirty="0">
              <a:effectLst>
                <a:outerShdw blurRad="38100" dist="38100" dir="2700000" algn="tl">
                  <a:srgbClr val="000000">
                    <a:alpha val="43137"/>
                  </a:srgbClr>
                </a:outerShdw>
              </a:effectLst>
            </a:endParaRPr>
          </a:p>
        </p:txBody>
      </p:sp>
      <p:sp>
        <p:nvSpPr>
          <p:cNvPr id="33" name="Rectangle 32"/>
          <p:cNvSpPr/>
          <p:nvPr/>
        </p:nvSpPr>
        <p:spPr>
          <a:xfrm rot="16200000">
            <a:off x="7302477" y="2682626"/>
            <a:ext cx="1916230" cy="523220"/>
          </a:xfrm>
          <a:prstGeom prst="rect">
            <a:avLst/>
          </a:prstGeom>
        </p:spPr>
        <p:txBody>
          <a:bodyPr wrap="none">
            <a:spAutoFit/>
          </a:bodyPr>
          <a:lstStyle/>
          <a:p>
            <a:r>
              <a:rPr lang="en-US" sz="2800" dirty="0" smtClean="0">
                <a:effectLst>
                  <a:outerShdw blurRad="38100" dist="38100" dir="2700000" algn="tl">
                    <a:srgbClr val="000000">
                      <a:alpha val="43137"/>
                    </a:srgbClr>
                  </a:outerShdw>
                </a:effectLst>
              </a:rPr>
              <a:t>Data Access</a:t>
            </a:r>
            <a:endParaRPr lang="en-US" sz="2800" dirty="0">
              <a:effectLst>
                <a:outerShdw blurRad="38100" dist="38100" dir="2700000" algn="tl">
                  <a:srgbClr val="000000">
                    <a:alpha val="43137"/>
                  </a:srgbClr>
                </a:outerShdw>
              </a:effectLst>
            </a:endParaRPr>
          </a:p>
        </p:txBody>
      </p:sp>
      <p:grpSp>
        <p:nvGrpSpPr>
          <p:cNvPr id="258" name="Group 257"/>
          <p:cNvGrpSpPr/>
          <p:nvPr/>
        </p:nvGrpSpPr>
        <p:grpSpPr>
          <a:xfrm>
            <a:off x="8490387" y="3918327"/>
            <a:ext cx="2862945" cy="2180218"/>
            <a:chOff x="8490386" y="3918327"/>
            <a:chExt cx="2862945" cy="2180218"/>
          </a:xfrm>
        </p:grpSpPr>
        <p:sp>
          <p:nvSpPr>
            <p:cNvPr id="34" name="Rectangle 33"/>
            <p:cNvSpPr/>
            <p:nvPr/>
          </p:nvSpPr>
          <p:spPr bwMode="auto">
            <a:xfrm rot="16200000">
              <a:off x="7630151" y="4778564"/>
              <a:ext cx="2180216"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effectLst>
                    <a:outerShdw blurRad="38100" dist="38100" dir="2700000" algn="tl">
                      <a:srgbClr val="000000">
                        <a:alpha val="43137"/>
                      </a:srgbClr>
                    </a:outerShdw>
                  </a:effectLst>
                </a:rPr>
                <a:t>SQL Server</a:t>
              </a:r>
            </a:p>
          </p:txBody>
        </p:sp>
        <p:sp>
          <p:nvSpPr>
            <p:cNvPr id="35" name="Rectangle 34"/>
            <p:cNvSpPr/>
            <p:nvPr/>
          </p:nvSpPr>
          <p:spPr bwMode="auto">
            <a:xfrm rot="16200000">
              <a:off x="8183566" y="4778564"/>
              <a:ext cx="2180216"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effectLst>
                    <a:outerShdw blurRad="38100" dist="38100" dir="2700000" algn="tl">
                      <a:srgbClr val="000000">
                        <a:alpha val="43137"/>
                      </a:srgbClr>
                    </a:outerShdw>
                  </a:effectLst>
                </a:rPr>
                <a:t>SQL Azure</a:t>
              </a:r>
            </a:p>
          </p:txBody>
        </p:sp>
        <p:sp>
          <p:nvSpPr>
            <p:cNvPr id="36" name="Rectangle 35"/>
            <p:cNvSpPr/>
            <p:nvPr/>
          </p:nvSpPr>
          <p:spPr bwMode="auto">
            <a:xfrm rot="16200000">
              <a:off x="8781018" y="4785322"/>
              <a:ext cx="2166699"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effectLst>
                    <a:outerShdw blurRad="38100" dist="38100" dir="2700000" algn="tl">
                      <a:srgbClr val="000000">
                        <a:alpha val="43137"/>
                      </a:srgbClr>
                    </a:outerShdw>
                  </a:effectLst>
                </a:rPr>
                <a:t>SharePoint</a:t>
              </a:r>
            </a:p>
          </p:txBody>
        </p:sp>
        <p:sp>
          <p:nvSpPr>
            <p:cNvPr id="38" name="Rectangle 37"/>
            <p:cNvSpPr/>
            <p:nvPr/>
          </p:nvSpPr>
          <p:spPr bwMode="auto">
            <a:xfrm rot="16200000">
              <a:off x="9691958" y="4437172"/>
              <a:ext cx="2180217" cy="11425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effectLst>
                    <a:outerShdw blurRad="38100" dist="38100" dir="2700000" algn="tl">
                      <a:srgbClr val="000000">
                        <a:alpha val="43137"/>
                      </a:srgbClr>
                    </a:outerShdw>
                  </a:effectLst>
                </a:rPr>
                <a:t>Other </a:t>
              </a:r>
            </a:p>
          </p:txBody>
        </p:sp>
      </p:grpSp>
      <p:grpSp>
        <p:nvGrpSpPr>
          <p:cNvPr id="39" name="Group 38"/>
          <p:cNvGrpSpPr/>
          <p:nvPr/>
        </p:nvGrpSpPr>
        <p:grpSpPr>
          <a:xfrm>
            <a:off x="1120990" y="2093513"/>
            <a:ext cx="2678356" cy="1193975"/>
            <a:chOff x="356585" y="1678675"/>
            <a:chExt cx="11382921" cy="4585647"/>
          </a:xfrm>
        </p:grpSpPr>
        <p:pic>
          <p:nvPicPr>
            <p:cNvPr id="40" name="Picture 39" descr="Screen Clippi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145" r="-300"/>
            <a:stretch/>
          </p:blipFill>
          <p:spPr>
            <a:xfrm>
              <a:off x="9114978" y="2132808"/>
              <a:ext cx="2624528" cy="3766271"/>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1" name="Picture 40" descr="VisionClinic - Windows Internet Explore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val="0"/>
                </a:ext>
              </a:extLst>
            </a:blip>
            <a:srcRect r="47423"/>
            <a:stretch/>
          </p:blipFill>
          <p:spPr>
            <a:xfrm>
              <a:off x="356585" y="2127179"/>
              <a:ext cx="2644197" cy="3771900"/>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2" name="Picture 3" descr="C:\Users\dseven\Documents\Visual Studio LightSwitch\Screenshots\New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3314" y="1678675"/>
              <a:ext cx="6114196" cy="4585647"/>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001017" y="3500030"/>
            <a:ext cx="2862945" cy="2580567"/>
            <a:chOff x="1001015" y="3500027"/>
            <a:chExt cx="2862945" cy="2580567"/>
          </a:xfrm>
        </p:grpSpPr>
        <p:sp>
          <p:nvSpPr>
            <p:cNvPr id="15" name="Rectangle 14"/>
            <p:cNvSpPr/>
            <p:nvPr/>
          </p:nvSpPr>
          <p:spPr bwMode="auto">
            <a:xfrm>
              <a:off x="1001016" y="4887666"/>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Silverlight 4.0</a:t>
              </a:r>
            </a:p>
          </p:txBody>
        </p:sp>
        <p:sp>
          <p:nvSpPr>
            <p:cNvPr id="23" name="Rectangle 22"/>
            <p:cNvSpPr/>
            <p:nvPr/>
          </p:nvSpPr>
          <p:spPr bwMode="auto">
            <a:xfrm>
              <a:off x="2432488" y="5369184"/>
              <a:ext cx="1431472"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Desktop Host</a:t>
              </a:r>
            </a:p>
          </p:txBody>
        </p:sp>
        <p:sp>
          <p:nvSpPr>
            <p:cNvPr id="24" name="Rectangle 23"/>
            <p:cNvSpPr/>
            <p:nvPr/>
          </p:nvSpPr>
          <p:spPr bwMode="auto">
            <a:xfrm>
              <a:off x="1001015" y="5369184"/>
              <a:ext cx="1431473"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Browser Host</a:t>
              </a:r>
            </a:p>
          </p:txBody>
        </p:sp>
        <p:sp>
          <p:nvSpPr>
            <p:cNvPr id="57" name="Rectangle 56"/>
            <p:cNvSpPr/>
            <p:nvPr/>
          </p:nvSpPr>
          <p:spPr bwMode="auto">
            <a:xfrm>
              <a:off x="1877549" y="3500856"/>
              <a:ext cx="1050705"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Methods</a:t>
              </a:r>
            </a:p>
          </p:txBody>
        </p:sp>
        <p:sp>
          <p:nvSpPr>
            <p:cNvPr id="60" name="Rectangle 59"/>
            <p:cNvSpPr/>
            <p:nvPr/>
          </p:nvSpPr>
          <p:spPr bwMode="auto">
            <a:xfrm>
              <a:off x="2928254" y="3500027"/>
              <a:ext cx="935704"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Controls</a:t>
              </a:r>
            </a:p>
          </p:txBody>
        </p:sp>
        <p:sp>
          <p:nvSpPr>
            <p:cNvPr id="68" name="Rectangle 67"/>
            <p:cNvSpPr/>
            <p:nvPr/>
          </p:nvSpPr>
          <p:spPr bwMode="auto">
            <a:xfrm>
              <a:off x="1001017" y="3500855"/>
              <a:ext cx="898910" cy="41745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Screens</a:t>
              </a:r>
            </a:p>
          </p:txBody>
        </p:sp>
        <p:sp>
          <p:nvSpPr>
            <p:cNvPr id="61" name="Rectangle 60"/>
            <p:cNvSpPr/>
            <p:nvPr/>
          </p:nvSpPr>
          <p:spPr bwMode="auto">
            <a:xfrm>
              <a:off x="1001016" y="3925354"/>
              <a:ext cx="2862943"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5" name="Rectangle 24"/>
            <p:cNvSpPr/>
            <p:nvPr/>
          </p:nvSpPr>
          <p:spPr bwMode="auto">
            <a:xfrm>
              <a:off x="1001015" y="4406131"/>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grpSp>
        <p:nvGrpSpPr>
          <p:cNvPr id="256" name="Group 255"/>
          <p:cNvGrpSpPr/>
          <p:nvPr/>
        </p:nvGrpSpPr>
        <p:grpSpPr>
          <a:xfrm>
            <a:off x="4745698" y="3479085"/>
            <a:ext cx="2863044" cy="2612392"/>
            <a:chOff x="4745697" y="3479084"/>
            <a:chExt cx="2863042" cy="2612392"/>
          </a:xfrm>
        </p:grpSpPr>
        <p:sp>
          <p:nvSpPr>
            <p:cNvPr id="26" name="Rectangle 25"/>
            <p:cNvSpPr/>
            <p:nvPr/>
          </p:nvSpPr>
          <p:spPr bwMode="auto">
            <a:xfrm>
              <a:off x="4745796" y="4898548"/>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ASP.NET 4.0</a:t>
              </a:r>
            </a:p>
          </p:txBody>
        </p:sp>
        <p:sp>
          <p:nvSpPr>
            <p:cNvPr id="28" name="Rectangle 27"/>
            <p:cNvSpPr/>
            <p:nvPr/>
          </p:nvSpPr>
          <p:spPr bwMode="auto">
            <a:xfrm>
              <a:off x="4745795" y="5369184"/>
              <a:ext cx="2862944" cy="7222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IIS 6.0/7.0</a:t>
              </a:r>
            </a:p>
          </p:txBody>
        </p:sp>
        <p:sp>
          <p:nvSpPr>
            <p:cNvPr id="62" name="Rectangle 61"/>
            <p:cNvSpPr/>
            <p:nvPr/>
          </p:nvSpPr>
          <p:spPr bwMode="auto">
            <a:xfrm>
              <a:off x="4745697" y="3479084"/>
              <a:ext cx="1481023" cy="459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Submit Pipeline</a:t>
              </a:r>
            </a:p>
          </p:txBody>
        </p:sp>
        <p:sp>
          <p:nvSpPr>
            <p:cNvPr id="65" name="Rectangle 64"/>
            <p:cNvSpPr/>
            <p:nvPr/>
          </p:nvSpPr>
          <p:spPr bwMode="auto">
            <a:xfrm>
              <a:off x="6226721" y="3479084"/>
              <a:ext cx="1381924" cy="45715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Queries</a:t>
              </a:r>
            </a:p>
          </p:txBody>
        </p:sp>
        <p:sp>
          <p:nvSpPr>
            <p:cNvPr id="63" name="Rectangle 62"/>
            <p:cNvSpPr/>
            <p:nvPr/>
          </p:nvSpPr>
          <p:spPr bwMode="auto">
            <a:xfrm>
              <a:off x="4745697" y="3946385"/>
              <a:ext cx="2863042"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9" name="Rectangle 28"/>
            <p:cNvSpPr/>
            <p:nvPr/>
          </p:nvSpPr>
          <p:spPr bwMode="auto">
            <a:xfrm>
              <a:off x="4745795" y="4417013"/>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2414" y="2067134"/>
            <a:ext cx="2679601" cy="13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634" y="2021645"/>
            <a:ext cx="2700968" cy="17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41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52736"/>
            <a:ext cx="12188825" cy="5805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US" dirty="0" err="1" smtClean="0"/>
              <a:t>LightSwitch</a:t>
            </a:r>
            <a:r>
              <a:rPr lang="en-US" dirty="0" smtClean="0"/>
              <a:t> Building Blocks</a:t>
            </a:r>
            <a:endParaRPr lang="en-US" dirty="0"/>
          </a:p>
        </p:txBody>
      </p:sp>
      <p:sp>
        <p:nvSpPr>
          <p:cNvPr id="4" name="Rectangle 3"/>
          <p:cNvSpPr/>
          <p:nvPr/>
        </p:nvSpPr>
        <p:spPr bwMode="auto">
          <a:xfrm>
            <a:off x="891881" y="2002979"/>
            <a:ext cx="2884721"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Screens</a:t>
            </a:r>
          </a:p>
        </p:txBody>
      </p:sp>
      <p:sp>
        <p:nvSpPr>
          <p:cNvPr id="5" name="Rectangle 4"/>
          <p:cNvSpPr/>
          <p:nvPr/>
        </p:nvSpPr>
        <p:spPr bwMode="auto">
          <a:xfrm>
            <a:off x="891882" y="3265721"/>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Entities</a:t>
            </a:r>
          </a:p>
        </p:txBody>
      </p:sp>
      <p:sp>
        <p:nvSpPr>
          <p:cNvPr id="6" name="Rectangle 5"/>
          <p:cNvSpPr/>
          <p:nvPr/>
        </p:nvSpPr>
        <p:spPr bwMode="auto">
          <a:xfrm>
            <a:off x="891882" y="2623464"/>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Queries</a:t>
            </a:r>
          </a:p>
        </p:txBody>
      </p:sp>
      <p:sp>
        <p:nvSpPr>
          <p:cNvPr id="7" name="Rectangle 6"/>
          <p:cNvSpPr/>
          <p:nvPr/>
        </p:nvSpPr>
        <p:spPr bwMode="auto">
          <a:xfrm>
            <a:off x="891882" y="3897093"/>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Business Logic</a:t>
            </a:r>
          </a:p>
        </p:txBody>
      </p:sp>
      <p:sp>
        <p:nvSpPr>
          <p:cNvPr id="8" name="Rectangle 7"/>
          <p:cNvSpPr/>
          <p:nvPr/>
        </p:nvSpPr>
        <p:spPr bwMode="auto">
          <a:xfrm>
            <a:off x="4310006" y="2002979"/>
            <a:ext cx="3200400" cy="457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Custom WCF Services</a:t>
            </a:r>
          </a:p>
        </p:txBody>
      </p:sp>
      <p:sp>
        <p:nvSpPr>
          <p:cNvPr id="10" name="Rectangle 9"/>
          <p:cNvSpPr/>
          <p:nvPr/>
        </p:nvSpPr>
        <p:spPr bwMode="auto">
          <a:xfrm>
            <a:off x="4310006" y="2623464"/>
            <a:ext cx="3200400" cy="4572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gradFill>
                  <a:gsLst>
                    <a:gs pos="0">
                      <a:srgbClr val="FFFFFF"/>
                    </a:gs>
                    <a:gs pos="100000">
                      <a:srgbClr val="FFFFFF"/>
                    </a:gs>
                  </a:gsLst>
                  <a:lin ang="5400000" scaled="0"/>
                </a:gradFill>
              </a:rPr>
              <a:t>Silverlight Controls</a:t>
            </a:r>
          </a:p>
        </p:txBody>
      </p:sp>
      <p:sp>
        <p:nvSpPr>
          <p:cNvPr id="12" name="Rectangle 11"/>
          <p:cNvSpPr/>
          <p:nvPr/>
        </p:nvSpPr>
        <p:spPr bwMode="auto">
          <a:xfrm>
            <a:off x="8000261" y="2002979"/>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Data Providers</a:t>
            </a:r>
          </a:p>
        </p:txBody>
      </p:sp>
      <p:sp>
        <p:nvSpPr>
          <p:cNvPr id="13" name="Rectangle 12"/>
          <p:cNvSpPr/>
          <p:nvPr/>
        </p:nvSpPr>
        <p:spPr bwMode="auto">
          <a:xfrm>
            <a:off x="8000255" y="3897093"/>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Application Themes</a:t>
            </a:r>
          </a:p>
        </p:txBody>
      </p:sp>
      <p:sp>
        <p:nvSpPr>
          <p:cNvPr id="14" name="Rectangle 13"/>
          <p:cNvSpPr/>
          <p:nvPr/>
        </p:nvSpPr>
        <p:spPr bwMode="auto">
          <a:xfrm>
            <a:off x="8000253" y="4539350"/>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Application Shells</a:t>
            </a:r>
          </a:p>
        </p:txBody>
      </p:sp>
      <p:sp>
        <p:nvSpPr>
          <p:cNvPr id="15" name="Rectangle 14"/>
          <p:cNvSpPr/>
          <p:nvPr/>
        </p:nvSpPr>
        <p:spPr bwMode="auto">
          <a:xfrm>
            <a:off x="8000253" y="5192494"/>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Business Types</a:t>
            </a:r>
          </a:p>
        </p:txBody>
      </p:sp>
      <p:sp>
        <p:nvSpPr>
          <p:cNvPr id="16" name="Rectangle 15"/>
          <p:cNvSpPr/>
          <p:nvPr/>
        </p:nvSpPr>
        <p:spPr bwMode="auto">
          <a:xfrm>
            <a:off x="8000262" y="2623464"/>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Custom Controls</a:t>
            </a:r>
          </a:p>
        </p:txBody>
      </p:sp>
      <p:sp>
        <p:nvSpPr>
          <p:cNvPr id="17" name="Rectangle 16"/>
          <p:cNvSpPr/>
          <p:nvPr/>
        </p:nvSpPr>
        <p:spPr bwMode="auto">
          <a:xfrm>
            <a:off x="8000255" y="3276607"/>
            <a:ext cx="3200400" cy="457200"/>
          </a:xfrm>
          <a:prstGeom prst="rect">
            <a:avLst/>
          </a:prstGeom>
          <a:solidFill>
            <a:srgbClr val="FFC00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600" dirty="0" smtClean="0">
                <a:solidFill>
                  <a:schemeClr val="tx1"/>
                </a:solidFill>
              </a:rPr>
              <a:t>Screen Templates</a:t>
            </a:r>
          </a:p>
        </p:txBody>
      </p:sp>
      <p:cxnSp>
        <p:nvCxnSpPr>
          <p:cNvPr id="22" name="Straight Connector 21"/>
          <p:cNvCxnSpPr/>
          <p:nvPr/>
        </p:nvCxnSpPr>
        <p:spPr>
          <a:xfrm flipV="1">
            <a:off x="4055920" y="1265292"/>
            <a:ext cx="0" cy="5263601"/>
          </a:xfrm>
          <a:prstGeom prst="line">
            <a:avLst/>
          </a:prstGeom>
          <a:ln>
            <a:solidFill>
              <a:schemeClr val="tx1"/>
            </a:solidFill>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891882" y="1259467"/>
            <a:ext cx="2884722" cy="615553"/>
          </a:xfrm>
          <a:prstGeom prst="rect">
            <a:avLst/>
          </a:prstGeom>
          <a:noFill/>
        </p:spPr>
        <p:txBody>
          <a:bodyPr wrap="square" lIns="0" tIns="0" rIns="0" bIns="0" rtlCol="0">
            <a:spAutoFit/>
          </a:bodyPr>
          <a:lstStyle/>
          <a:p>
            <a:pPr algn="ctr"/>
            <a:r>
              <a:rPr lang="en-US" sz="4000" dirty="0" err="1">
                <a:latin typeface="+mj-lt"/>
              </a:rPr>
              <a:t>LightSwitch</a:t>
            </a:r>
            <a:endParaRPr lang="en-US" sz="4000" dirty="0">
              <a:latin typeface="+mj-lt"/>
            </a:endParaRPr>
          </a:p>
        </p:txBody>
      </p:sp>
      <p:sp>
        <p:nvSpPr>
          <p:cNvPr id="26" name="TextBox 25"/>
          <p:cNvSpPr txBox="1"/>
          <p:nvPr/>
        </p:nvSpPr>
        <p:spPr>
          <a:xfrm>
            <a:off x="4310006" y="1259466"/>
            <a:ext cx="3200402" cy="615553"/>
          </a:xfrm>
          <a:prstGeom prst="rect">
            <a:avLst/>
          </a:prstGeom>
          <a:noFill/>
        </p:spPr>
        <p:txBody>
          <a:bodyPr wrap="square" lIns="0" tIns="0" rIns="0" bIns="0" rtlCol="0">
            <a:spAutoFit/>
          </a:bodyPr>
          <a:lstStyle/>
          <a:p>
            <a:pPr algn="ctr"/>
            <a:r>
              <a:rPr lang="en-US" sz="4000" dirty="0">
                <a:latin typeface="+mj-lt"/>
              </a:rPr>
              <a:t>VS Pro</a:t>
            </a:r>
          </a:p>
        </p:txBody>
      </p:sp>
      <p:sp>
        <p:nvSpPr>
          <p:cNvPr id="27" name="TextBox 26"/>
          <p:cNvSpPr txBox="1"/>
          <p:nvPr/>
        </p:nvSpPr>
        <p:spPr>
          <a:xfrm>
            <a:off x="8000252" y="1259467"/>
            <a:ext cx="3200402" cy="615553"/>
          </a:xfrm>
          <a:prstGeom prst="rect">
            <a:avLst/>
          </a:prstGeom>
          <a:noFill/>
        </p:spPr>
        <p:txBody>
          <a:bodyPr wrap="square" lIns="0" tIns="0" rIns="0" bIns="0" rtlCol="0">
            <a:spAutoFit/>
          </a:bodyPr>
          <a:lstStyle/>
          <a:p>
            <a:pPr algn="ctr"/>
            <a:r>
              <a:rPr lang="en-US" sz="4000" dirty="0">
                <a:latin typeface="+mj-lt"/>
              </a:rPr>
              <a:t>Ecosystem</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537" y="5835833"/>
            <a:ext cx="1700606" cy="64680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2309" y="5870686"/>
            <a:ext cx="1519651" cy="577978"/>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37" y="5861931"/>
            <a:ext cx="1565691" cy="595488"/>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92" y="5993985"/>
            <a:ext cx="3193934" cy="331379"/>
          </a:xfrm>
          <a:prstGeom prst="rect">
            <a:avLst/>
          </a:prstGeom>
        </p:spPr>
      </p:pic>
    </p:spTree>
    <p:extLst>
      <p:ext uri="{BB962C8B-B14F-4D97-AF65-F5344CB8AC3E}">
        <p14:creationId xmlns:p14="http://schemas.microsoft.com/office/powerpoint/2010/main" val="33565876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effectLst>
                  <a:outerShdw blurRad="38100" dist="38100" dir="2700000" algn="tl">
                    <a:srgbClr val="000000">
                      <a:alpha val="43137"/>
                    </a:srgbClr>
                  </a:outerShdw>
                </a:effectLst>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effectLst>
                  <a:outerShdw blurRad="38100" dist="38100" dir="2700000" algn="tl">
                    <a:srgbClr val="000000">
                      <a:alpha val="43137"/>
                    </a:srgbClr>
                  </a:outerShdw>
                </a:effectLst>
              </a:rPr>
              <a:t>Customise</a:t>
            </a:r>
            <a:r>
              <a:rPr lang="en-US" sz="2800" dirty="0" smtClean="0">
                <a:solidFill>
                  <a:schemeClr val="bg1">
                    <a:alpha val="99000"/>
                  </a:schemeClr>
                </a:solidFill>
                <a:effectLst>
                  <a:outerShdw blurRad="38100" dist="38100" dir="2700000" algn="tl">
                    <a:srgbClr val="000000">
                      <a:alpha val="43137"/>
                    </a:srgbClr>
                  </a:outerShdw>
                </a:effectLst>
              </a:rPr>
              <a:t> screen layouts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Define custom queries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Explore ecosystem components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Create custom Silverlight controls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Integrate with custom data sources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6334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effectLst>
                  <a:outerShdw blurRad="38100" dist="38100" dir="2700000" algn="tl">
                    <a:srgbClr val="000000">
                      <a:alpha val="43137"/>
                    </a:srgbClr>
                  </a:outerShdw>
                </a:effectLst>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effectLst>
                  <a:outerShdw blurRad="38100" dist="38100" dir="2700000" algn="tl">
                    <a:srgbClr val="000000">
                      <a:alpha val="43137"/>
                    </a:srgbClr>
                  </a:outerShdw>
                </a:effectLst>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effectLst>
                  <a:outerShdw blurRad="38100" dist="38100" dir="2700000" algn="tl">
                    <a:srgbClr val="000000">
                      <a:alpha val="43137"/>
                    </a:srgbClr>
                  </a:outerShdw>
                </a:effectLst>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a:gradFill>
                  <a:gsLst>
                    <a:gs pos="0">
                      <a:srgbClr val="FFFFFF"/>
                    </a:gs>
                    <a:gs pos="100000">
                      <a:srgbClr val="FFFFFF"/>
                    </a:gs>
                  </a:gsLst>
                  <a:lin ang="5400000" scaled="0"/>
                </a:gradFill>
                <a:effectLst>
                  <a:outerShdw blurRad="38100" dist="38100" dir="2700000" algn="tl">
                    <a:srgbClr val="000000">
                      <a:alpha val="43137"/>
                    </a:srgbClr>
                  </a:outerShdw>
                </a:effectLst>
              </a:rPr>
              <a:t>Customise</a:t>
            </a:r>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 screen layouts</a:t>
            </a: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effectLst>
                  <a:outerShdw blurRad="38100" dist="38100" dir="2700000" algn="tl">
                    <a:srgbClr val="000000">
                      <a:alpha val="43137"/>
                    </a:srgbClr>
                  </a:outerShdw>
                </a:effectLst>
              </a:rPr>
              <a:t>Define custom queries</a:t>
            </a: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3"/>
          </a:lnRef>
          <a:fillRef idx="3">
            <a:schemeClr val="accent3"/>
          </a:fillRef>
          <a:effectRef idx="3">
            <a:schemeClr val="accent3"/>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Explore ecosystem components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Create custom Silverlight controls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effectLst>
                  <a:outerShdw blurRad="38100" dist="38100" dir="2700000" algn="tl">
                    <a:srgbClr val="000000">
                      <a:alpha val="43137"/>
                    </a:srgbClr>
                  </a:outerShdw>
                </a:effectLst>
              </a:rPr>
              <a:t>Integrate with custom data sources</a:t>
            </a:r>
            <a:endParaRPr lang="en-US" sz="2800" dirty="0">
              <a:solidFill>
                <a:schemeClr val="bg1">
                  <a:alpha val="99000"/>
                </a:schemeClr>
              </a:solidFill>
              <a:effectLst>
                <a:outerShdw blurRad="38100" dist="38100" dir="2700000" algn="tl">
                  <a:srgbClr val="000000">
                    <a:alpha val="43137"/>
                  </a:srgbClr>
                </a:outerShdw>
              </a:effectLst>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33065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smtClean="0"/>
              <a:t>Advanced Customization</a:t>
            </a:r>
            <a:endParaRPr lang="en-US" dirty="0"/>
          </a:p>
        </p:txBody>
      </p:sp>
      <p:sp>
        <p:nvSpPr>
          <p:cNvPr id="6" name="Subtitle 5"/>
          <p:cNvSpPr>
            <a:spLocks noGrp="1"/>
          </p:cNvSpPr>
          <p:nvPr>
            <p:ph type="subTitle" idx="1"/>
          </p:nvPr>
        </p:nvSpPr>
        <p:spPr/>
        <p:txBody>
          <a:bodyPr/>
          <a:lstStyle/>
          <a:p>
            <a:endParaRPr lang="en-AU"/>
          </a:p>
        </p:txBody>
      </p:sp>
    </p:spTree>
    <p:extLst>
      <p:ext uri="{BB962C8B-B14F-4D97-AF65-F5344CB8AC3E}">
        <p14:creationId xmlns:p14="http://schemas.microsoft.com/office/powerpoint/2010/main" val="407605241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Tech.Ed 2011 Presentation Template Speakers 16-9 format">
  <a:themeElements>
    <a:clrScheme name="Custom 3">
      <a:dk1>
        <a:srgbClr val="000000"/>
      </a:dk1>
      <a:lt1>
        <a:srgbClr val="FFFFFF"/>
      </a:lt1>
      <a:dk2>
        <a:srgbClr val="000000"/>
      </a:dk2>
      <a:lt2>
        <a:srgbClr val="F2F2F2"/>
      </a:lt2>
      <a:accent1>
        <a:srgbClr val="03C2F1"/>
      </a:accent1>
      <a:accent2>
        <a:srgbClr val="F15C44"/>
      </a:accent2>
      <a:accent3>
        <a:srgbClr val="33CC33"/>
      </a:accent3>
      <a:accent4>
        <a:srgbClr val="ED1977"/>
      </a:accent4>
      <a:accent5>
        <a:srgbClr val="FFFF00"/>
      </a:accent5>
      <a:accent6>
        <a:srgbClr val="824BB5"/>
      </a:accent6>
      <a:hlink>
        <a:srgbClr val="FFC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6.xml><?xml version="1.0" encoding="utf-8"?>
<a:theme xmlns:a="http://schemas.openxmlformats.org/drawingml/2006/main" name="SwitchedONBriefings -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DEV203</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3833E7-CDA5-4E4A-AF0B-36A91B78C9EF}">
  <ds:schemaRefs>
    <ds:schemaRef ds:uri="http://schemas.microsoft.com/office/2006/documentManagement/types"/>
    <ds:schemaRef ds:uri="2295e2e7-0eeb-498e-8716-217bb2ee6ee3"/>
    <ds:schemaRef ds:uri="http://purl.org/dc/terms/"/>
    <ds:schemaRef ds:uri="http://schemas.microsoft.com/office/infopath/2007/PartnerControls"/>
    <ds:schemaRef ds:uri="http://purl.org/dc/elements/1.1/"/>
    <ds:schemaRef ds:uri="http://purl.org/dc/dcmitype/"/>
    <ds:schemaRef ds:uri="http://schemas.openxmlformats.org/package/2006/metadata/core-properties"/>
    <ds:schemaRef ds:uri="8b529f77-48ab-4581-b468-93f09345b8a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TENZ2011 Final PPT</Template>
  <TotalTime>1010</TotalTime>
  <Words>1454</Words>
  <Application>Microsoft Office PowerPoint</Application>
  <PresentationFormat>Custom</PresentationFormat>
  <Paragraphs>240</Paragraphs>
  <Slides>29</Slides>
  <Notes>12</Notes>
  <HiddenSlides>4</HiddenSlides>
  <MMClips>0</MMClips>
  <ScaleCrop>false</ScaleCrop>
  <HeadingPairs>
    <vt:vector size="4" baseType="variant">
      <vt:variant>
        <vt:lpstr>Theme</vt:lpstr>
      </vt:variant>
      <vt:variant>
        <vt:i4>6</vt:i4>
      </vt:variant>
      <vt:variant>
        <vt:lpstr>Slide Titles</vt:lpstr>
      </vt:variant>
      <vt:variant>
        <vt:i4>29</vt:i4>
      </vt:variant>
    </vt:vector>
  </HeadingPairs>
  <TitlesOfParts>
    <vt:vector size="35" baseType="lpstr">
      <vt:lpstr>TENZ2011 Final PPT</vt:lpstr>
      <vt:lpstr>White with Consolas font for code slides</vt:lpstr>
      <vt:lpstr>Tech.Ed 2011 Presentation Template Speakers 16-9 format</vt:lpstr>
      <vt:lpstr>1_TENZ2011 Final PPT</vt:lpstr>
      <vt:lpstr>1_White with Consolas font for code slides</vt:lpstr>
      <vt:lpstr>SwitchedONBriefings - 16x9</vt:lpstr>
      <vt:lpstr> Build your first Visual Studio LightSwitch Application</vt:lpstr>
      <vt:lpstr>PowerPoint Presentation</vt:lpstr>
      <vt:lpstr>The LightSwitch Development Experience</vt:lpstr>
      <vt:lpstr>Introduction to LightSwitch</vt:lpstr>
      <vt:lpstr>LightSwitch Architecture</vt:lpstr>
      <vt:lpstr>LightSwitch Building Blocks</vt:lpstr>
      <vt:lpstr>The LightSwitch Development Experience</vt:lpstr>
      <vt:lpstr>The LightSwitch Development Experience</vt:lpstr>
      <vt:lpstr>Advanced Customization</vt:lpstr>
      <vt:lpstr>With just LightSwitch</vt:lpstr>
      <vt:lpstr>With VS Pro</vt:lpstr>
      <vt:lpstr>The LightSwitch Development Experience</vt:lpstr>
      <vt:lpstr>The LightSwitch Development Experience</vt:lpstr>
      <vt:lpstr>Consuming Extensions</vt:lpstr>
      <vt:lpstr>Installing Extensions</vt:lpstr>
      <vt:lpstr>The LightSwitch Development Experience</vt:lpstr>
      <vt:lpstr>The LightSwitch Development Experience</vt:lpstr>
      <vt:lpstr>Integrating a Custom Silverlight Control</vt:lpstr>
      <vt:lpstr>LightSwitch Extension Points</vt:lpstr>
      <vt:lpstr>LightSwitch Extensibility</vt:lpstr>
      <vt:lpstr>Building LightSwitch Extensions</vt:lpstr>
      <vt:lpstr>Requirements for Building LightSwitch Extensions</vt:lpstr>
      <vt:lpstr>Deploying to Windows Azure</vt:lpstr>
      <vt:lpstr>PowerPoint Presentation</vt:lpstr>
      <vt:lpstr>Next Steps</vt:lpstr>
      <vt:lpstr>My Contact Information</vt:lpstr>
      <vt:lpstr>Fill in your eval form</vt:lpstr>
      <vt:lpstr>Question &amp; Answer Session</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New Zealand 2011</dc:subject>
  <dc:creator>andrew.coates@microsoft.com</dc:creator>
  <dc:description>Template Design: Jordan Cayabyab
Formatter: 
Audience Type: Developers, IT Pros</dc:description>
  <cp:lastModifiedBy>Andrew Coates</cp:lastModifiedBy>
  <cp:revision>75</cp:revision>
  <cp:lastPrinted>2010-05-11T05:02:34Z</cp:lastPrinted>
  <dcterms:created xsi:type="dcterms:W3CDTF">2011-07-12T19:28:19Z</dcterms:created>
  <dcterms:modified xsi:type="dcterms:W3CDTF">2011-10-17T14:40:52Z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